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Poppins"/>
      <p:regular r:id="rId31"/>
      <p:bold r:id="rId32"/>
      <p:italic r:id="rId33"/>
      <p:boldItalic r:id="rId34"/>
    </p:embeddedFont>
    <p:embeddedFont>
      <p:font typeface="PT Sans Narrow"/>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oppins-italic.fntdata"/><Relationship Id="rId10" Type="http://schemas.openxmlformats.org/officeDocument/2006/relationships/slide" Target="slides/slide6.xml"/><Relationship Id="rId32" Type="http://schemas.openxmlformats.org/officeDocument/2006/relationships/font" Target="fonts/Poppins-bold.fntdata"/><Relationship Id="rId13" Type="http://schemas.openxmlformats.org/officeDocument/2006/relationships/slide" Target="slides/slide9.xml"/><Relationship Id="rId35" Type="http://schemas.openxmlformats.org/officeDocument/2006/relationships/font" Target="fonts/PTSansNarrow-regular.fntdata"/><Relationship Id="rId12" Type="http://schemas.openxmlformats.org/officeDocument/2006/relationships/slide" Target="slides/slide8.xml"/><Relationship Id="rId34" Type="http://schemas.openxmlformats.org/officeDocument/2006/relationships/font" Target="fonts/Poppins-bol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PTSansNarrow-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we have to talk about me because this is Hollywood and the film industry.  And it’s always about “Me!”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 name="Shape 18"/>
        <p:cNvGrpSpPr/>
        <p:nvPr/>
      </p:nvGrpSpPr>
      <p:grpSpPr>
        <a:xfrm>
          <a:off x="0" y="0"/>
          <a:ext cx="0" cy="0"/>
          <a:chOff x="0" y="0"/>
          <a:chExt cx="0" cy="0"/>
        </a:xfrm>
      </p:grpSpPr>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lumn">
  <p:cSld name="3 Collumn">
    <p:spTree>
      <p:nvGrpSpPr>
        <p:cNvPr id="108" name="Shape 108"/>
        <p:cNvGrpSpPr/>
        <p:nvPr/>
      </p:nvGrpSpPr>
      <p:grpSpPr>
        <a:xfrm>
          <a:off x="0" y="0"/>
          <a:ext cx="0" cy="0"/>
          <a:chOff x="0" y="0"/>
          <a:chExt cx="0" cy="0"/>
        </a:xfrm>
      </p:grpSpPr>
      <p:sp>
        <p:nvSpPr>
          <p:cNvPr id="109" name="Google Shape;109;p11"/>
          <p:cNvSpPr/>
          <p:nvPr/>
        </p:nvSpPr>
        <p:spPr>
          <a:xfrm rot="-680887">
            <a:off x="3938643" y="944939"/>
            <a:ext cx="4300686" cy="1153421"/>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1"/>
          <p:cNvSpPr/>
          <p:nvPr/>
        </p:nvSpPr>
        <p:spPr>
          <a:xfrm>
            <a:off x="4260574" y="66822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1"/>
          <p:cNvSpPr/>
          <p:nvPr/>
        </p:nvSpPr>
        <p:spPr>
          <a:xfrm>
            <a:off x="7768555" y="2045530"/>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1"/>
          <p:cNvSpPr txBox="1"/>
          <p:nvPr>
            <p:ph type="ctrTitle"/>
          </p:nvPr>
        </p:nvSpPr>
        <p:spPr>
          <a:xfrm>
            <a:off x="3175133" y="1021643"/>
            <a:ext cx="5841733" cy="113514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1"/>
          <p:cNvSpPr txBox="1"/>
          <p:nvPr>
            <p:ph idx="1" type="body"/>
          </p:nvPr>
        </p:nvSpPr>
        <p:spPr>
          <a:xfrm>
            <a:off x="891208" y="3865287"/>
            <a:ext cx="3064566"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1"/>
          <p:cNvSpPr txBox="1"/>
          <p:nvPr>
            <p:ph idx="2" type="body"/>
          </p:nvPr>
        </p:nvSpPr>
        <p:spPr>
          <a:xfrm>
            <a:off x="891208" y="4705486"/>
            <a:ext cx="3064566"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1"/>
          <p:cNvSpPr txBox="1"/>
          <p:nvPr>
            <p:ph idx="3" type="body"/>
          </p:nvPr>
        </p:nvSpPr>
        <p:spPr>
          <a:xfrm>
            <a:off x="4590221" y="3865287"/>
            <a:ext cx="3064566"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1"/>
          <p:cNvSpPr txBox="1"/>
          <p:nvPr>
            <p:ph idx="4" type="body"/>
          </p:nvPr>
        </p:nvSpPr>
        <p:spPr>
          <a:xfrm>
            <a:off x="4590221" y="4705486"/>
            <a:ext cx="3064566"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1"/>
          <p:cNvSpPr txBox="1"/>
          <p:nvPr>
            <p:ph idx="5" type="body"/>
          </p:nvPr>
        </p:nvSpPr>
        <p:spPr>
          <a:xfrm>
            <a:off x="8289234" y="3865287"/>
            <a:ext cx="3064566"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1"/>
          <p:cNvSpPr txBox="1"/>
          <p:nvPr>
            <p:ph idx="6" type="body"/>
          </p:nvPr>
        </p:nvSpPr>
        <p:spPr>
          <a:xfrm>
            <a:off x="8289234" y="4705486"/>
            <a:ext cx="3064566"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1"/>
          <p:cNvSpPr/>
          <p:nvPr>
            <p:ph idx="7" type="pic"/>
          </p:nvPr>
        </p:nvSpPr>
        <p:spPr>
          <a:xfrm>
            <a:off x="1939786" y="2764673"/>
            <a:ext cx="967409" cy="918052"/>
          </a:xfrm>
          <a:prstGeom prst="rect">
            <a:avLst/>
          </a:prstGeom>
          <a:solidFill>
            <a:schemeClr val="lt1"/>
          </a:solidFill>
          <a:ln>
            <a:noFill/>
          </a:ln>
        </p:spPr>
      </p:sp>
      <p:sp>
        <p:nvSpPr>
          <p:cNvPr id="123" name="Google Shape;123;p11"/>
          <p:cNvSpPr/>
          <p:nvPr>
            <p:ph idx="8" type="pic"/>
          </p:nvPr>
        </p:nvSpPr>
        <p:spPr>
          <a:xfrm>
            <a:off x="5612295" y="2764673"/>
            <a:ext cx="967409" cy="918052"/>
          </a:xfrm>
          <a:prstGeom prst="rect">
            <a:avLst/>
          </a:prstGeom>
          <a:solidFill>
            <a:schemeClr val="lt1"/>
          </a:solidFill>
          <a:ln>
            <a:noFill/>
          </a:ln>
        </p:spPr>
      </p:sp>
      <p:sp>
        <p:nvSpPr>
          <p:cNvPr id="124" name="Google Shape;124;p11"/>
          <p:cNvSpPr/>
          <p:nvPr>
            <p:ph idx="9" type="pic"/>
          </p:nvPr>
        </p:nvSpPr>
        <p:spPr>
          <a:xfrm>
            <a:off x="9337812" y="2764673"/>
            <a:ext cx="967409" cy="918052"/>
          </a:xfrm>
          <a:prstGeom prst="rect">
            <a:avLst/>
          </a:prstGeom>
          <a:solidFill>
            <a:schemeClr val="lt1"/>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lumn">
  <p:cSld name="4 Collumn">
    <p:spTree>
      <p:nvGrpSpPr>
        <p:cNvPr id="125" name="Shape 125"/>
        <p:cNvGrpSpPr/>
        <p:nvPr/>
      </p:nvGrpSpPr>
      <p:grpSpPr>
        <a:xfrm>
          <a:off x="0" y="0"/>
          <a:ext cx="0" cy="0"/>
          <a:chOff x="0" y="0"/>
          <a:chExt cx="0" cy="0"/>
        </a:xfrm>
      </p:grpSpPr>
      <p:sp>
        <p:nvSpPr>
          <p:cNvPr id="126" name="Google Shape;126;p12"/>
          <p:cNvSpPr/>
          <p:nvPr/>
        </p:nvSpPr>
        <p:spPr>
          <a:xfrm rot="-680887">
            <a:off x="3938643" y="944939"/>
            <a:ext cx="4300686" cy="1153421"/>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4260574" y="66822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7768555" y="2045530"/>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txBox="1"/>
          <p:nvPr>
            <p:ph type="ctrTitle"/>
          </p:nvPr>
        </p:nvSpPr>
        <p:spPr>
          <a:xfrm>
            <a:off x="3175133" y="1021643"/>
            <a:ext cx="5841733" cy="113514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12"/>
          <p:cNvSpPr txBox="1"/>
          <p:nvPr>
            <p:ph idx="1" type="body"/>
          </p:nvPr>
        </p:nvSpPr>
        <p:spPr>
          <a:xfrm>
            <a:off x="891208" y="3865287"/>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2"/>
          <p:cNvSpPr txBox="1"/>
          <p:nvPr>
            <p:ph idx="2" type="body"/>
          </p:nvPr>
        </p:nvSpPr>
        <p:spPr>
          <a:xfrm>
            <a:off x="891208" y="4705486"/>
            <a:ext cx="2183297"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12"/>
          <p:cNvSpPr txBox="1"/>
          <p:nvPr>
            <p:ph idx="3" type="body"/>
          </p:nvPr>
        </p:nvSpPr>
        <p:spPr>
          <a:xfrm>
            <a:off x="3634408" y="3865287"/>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12"/>
          <p:cNvSpPr txBox="1"/>
          <p:nvPr>
            <p:ph idx="4" type="body"/>
          </p:nvPr>
        </p:nvSpPr>
        <p:spPr>
          <a:xfrm>
            <a:off x="3634408" y="4705486"/>
            <a:ext cx="2183297"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2"/>
          <p:cNvSpPr txBox="1"/>
          <p:nvPr>
            <p:ph idx="5" type="body"/>
          </p:nvPr>
        </p:nvSpPr>
        <p:spPr>
          <a:xfrm>
            <a:off x="6377608" y="3865287"/>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12"/>
          <p:cNvSpPr txBox="1"/>
          <p:nvPr>
            <p:ph idx="6" type="body"/>
          </p:nvPr>
        </p:nvSpPr>
        <p:spPr>
          <a:xfrm>
            <a:off x="6377608" y="4705486"/>
            <a:ext cx="2183297"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2"/>
          <p:cNvSpPr txBox="1"/>
          <p:nvPr>
            <p:ph idx="7" type="body"/>
          </p:nvPr>
        </p:nvSpPr>
        <p:spPr>
          <a:xfrm>
            <a:off x="9120808" y="3865287"/>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2"/>
          <p:cNvSpPr txBox="1"/>
          <p:nvPr>
            <p:ph idx="8" type="body"/>
          </p:nvPr>
        </p:nvSpPr>
        <p:spPr>
          <a:xfrm>
            <a:off x="9120808" y="4705486"/>
            <a:ext cx="2183297"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2"/>
          <p:cNvSpPr/>
          <p:nvPr>
            <p:ph idx="9" type="pic"/>
          </p:nvPr>
        </p:nvSpPr>
        <p:spPr>
          <a:xfrm>
            <a:off x="1499151" y="2764673"/>
            <a:ext cx="967409" cy="918052"/>
          </a:xfrm>
          <a:prstGeom prst="rect">
            <a:avLst/>
          </a:prstGeom>
          <a:solidFill>
            <a:schemeClr val="lt1"/>
          </a:solidFill>
          <a:ln>
            <a:noFill/>
          </a:ln>
        </p:spPr>
      </p:sp>
      <p:sp>
        <p:nvSpPr>
          <p:cNvPr id="142" name="Google Shape;142;p12"/>
          <p:cNvSpPr/>
          <p:nvPr>
            <p:ph idx="13" type="pic"/>
          </p:nvPr>
        </p:nvSpPr>
        <p:spPr>
          <a:xfrm>
            <a:off x="4242351" y="2764673"/>
            <a:ext cx="967409" cy="918052"/>
          </a:xfrm>
          <a:prstGeom prst="rect">
            <a:avLst/>
          </a:prstGeom>
          <a:solidFill>
            <a:schemeClr val="lt1"/>
          </a:solidFill>
          <a:ln>
            <a:noFill/>
          </a:ln>
        </p:spPr>
      </p:sp>
      <p:sp>
        <p:nvSpPr>
          <p:cNvPr id="143" name="Google Shape;143;p12"/>
          <p:cNvSpPr/>
          <p:nvPr>
            <p:ph idx="14" type="pic"/>
          </p:nvPr>
        </p:nvSpPr>
        <p:spPr>
          <a:xfrm>
            <a:off x="6985551" y="2764673"/>
            <a:ext cx="967409" cy="918052"/>
          </a:xfrm>
          <a:prstGeom prst="rect">
            <a:avLst/>
          </a:prstGeom>
          <a:solidFill>
            <a:schemeClr val="lt1"/>
          </a:solidFill>
          <a:ln>
            <a:noFill/>
          </a:ln>
        </p:spPr>
      </p:sp>
      <p:sp>
        <p:nvSpPr>
          <p:cNvPr id="144" name="Google Shape;144;p12"/>
          <p:cNvSpPr/>
          <p:nvPr>
            <p:ph idx="15" type="pic"/>
          </p:nvPr>
        </p:nvSpPr>
        <p:spPr>
          <a:xfrm>
            <a:off x="9725440" y="2764673"/>
            <a:ext cx="967409" cy="918052"/>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lumn 2">
  <p:cSld name="4 Collumn 2">
    <p:spTree>
      <p:nvGrpSpPr>
        <p:cNvPr id="145" name="Shape 145"/>
        <p:cNvGrpSpPr/>
        <p:nvPr/>
      </p:nvGrpSpPr>
      <p:grpSpPr>
        <a:xfrm>
          <a:off x="0" y="0"/>
          <a:ext cx="0" cy="0"/>
          <a:chOff x="0" y="0"/>
          <a:chExt cx="0" cy="0"/>
        </a:xfrm>
      </p:grpSpPr>
      <p:sp>
        <p:nvSpPr>
          <p:cNvPr id="146" name="Google Shape;146;p13"/>
          <p:cNvSpPr/>
          <p:nvPr/>
        </p:nvSpPr>
        <p:spPr>
          <a:xfrm rot="-680887">
            <a:off x="3938643" y="944939"/>
            <a:ext cx="4300686" cy="1153421"/>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3"/>
          <p:cNvSpPr/>
          <p:nvPr/>
        </p:nvSpPr>
        <p:spPr>
          <a:xfrm>
            <a:off x="4260574" y="66822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3"/>
          <p:cNvSpPr/>
          <p:nvPr/>
        </p:nvSpPr>
        <p:spPr>
          <a:xfrm>
            <a:off x="7768555" y="2045530"/>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txBox="1"/>
          <p:nvPr>
            <p:ph type="ctrTitle"/>
          </p:nvPr>
        </p:nvSpPr>
        <p:spPr>
          <a:xfrm>
            <a:off x="3175133" y="1021643"/>
            <a:ext cx="5841733" cy="113514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13"/>
          <p:cNvSpPr txBox="1"/>
          <p:nvPr>
            <p:ph idx="1" type="body"/>
          </p:nvPr>
        </p:nvSpPr>
        <p:spPr>
          <a:xfrm>
            <a:off x="881269" y="4620661"/>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3"/>
          <p:cNvSpPr txBox="1"/>
          <p:nvPr>
            <p:ph idx="2" type="body"/>
          </p:nvPr>
        </p:nvSpPr>
        <p:spPr>
          <a:xfrm>
            <a:off x="881269" y="5460861"/>
            <a:ext cx="2183297" cy="657638"/>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13"/>
          <p:cNvSpPr txBox="1"/>
          <p:nvPr>
            <p:ph idx="3" type="body"/>
          </p:nvPr>
        </p:nvSpPr>
        <p:spPr>
          <a:xfrm>
            <a:off x="3624469" y="4620661"/>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3"/>
          <p:cNvSpPr txBox="1"/>
          <p:nvPr>
            <p:ph idx="4" type="body"/>
          </p:nvPr>
        </p:nvSpPr>
        <p:spPr>
          <a:xfrm>
            <a:off x="3624469" y="5460861"/>
            <a:ext cx="2183297" cy="657638"/>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3"/>
          <p:cNvSpPr txBox="1"/>
          <p:nvPr>
            <p:ph idx="5" type="body"/>
          </p:nvPr>
        </p:nvSpPr>
        <p:spPr>
          <a:xfrm>
            <a:off x="6367669" y="4620661"/>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13"/>
          <p:cNvSpPr txBox="1"/>
          <p:nvPr>
            <p:ph idx="6" type="body"/>
          </p:nvPr>
        </p:nvSpPr>
        <p:spPr>
          <a:xfrm>
            <a:off x="6367669" y="5460861"/>
            <a:ext cx="2183297" cy="657638"/>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13"/>
          <p:cNvSpPr txBox="1"/>
          <p:nvPr>
            <p:ph idx="7" type="body"/>
          </p:nvPr>
        </p:nvSpPr>
        <p:spPr>
          <a:xfrm>
            <a:off x="9110869" y="4620661"/>
            <a:ext cx="2183297"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13"/>
          <p:cNvSpPr txBox="1"/>
          <p:nvPr>
            <p:ph idx="8" type="body"/>
          </p:nvPr>
        </p:nvSpPr>
        <p:spPr>
          <a:xfrm>
            <a:off x="9110869" y="5460861"/>
            <a:ext cx="2183297" cy="657638"/>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13"/>
          <p:cNvSpPr/>
          <p:nvPr>
            <p:ph idx="9" type="pic"/>
          </p:nvPr>
        </p:nvSpPr>
        <p:spPr>
          <a:xfrm>
            <a:off x="881270" y="2574235"/>
            <a:ext cx="2183296" cy="1863864"/>
          </a:xfrm>
          <a:prstGeom prst="rect">
            <a:avLst/>
          </a:prstGeom>
          <a:solidFill>
            <a:schemeClr val="lt1"/>
          </a:solidFill>
          <a:ln>
            <a:noFill/>
          </a:ln>
        </p:spPr>
      </p:sp>
      <p:sp>
        <p:nvSpPr>
          <p:cNvPr id="162" name="Google Shape;162;p13"/>
          <p:cNvSpPr/>
          <p:nvPr>
            <p:ph idx="13" type="pic"/>
          </p:nvPr>
        </p:nvSpPr>
        <p:spPr>
          <a:xfrm>
            <a:off x="3624470" y="2574235"/>
            <a:ext cx="2183296" cy="1863864"/>
          </a:xfrm>
          <a:prstGeom prst="rect">
            <a:avLst/>
          </a:prstGeom>
          <a:solidFill>
            <a:schemeClr val="lt1"/>
          </a:solidFill>
          <a:ln>
            <a:noFill/>
          </a:ln>
        </p:spPr>
      </p:sp>
      <p:sp>
        <p:nvSpPr>
          <p:cNvPr id="163" name="Google Shape;163;p13"/>
          <p:cNvSpPr/>
          <p:nvPr>
            <p:ph idx="14" type="pic"/>
          </p:nvPr>
        </p:nvSpPr>
        <p:spPr>
          <a:xfrm>
            <a:off x="6367669" y="2574235"/>
            <a:ext cx="2183296" cy="1863864"/>
          </a:xfrm>
          <a:prstGeom prst="rect">
            <a:avLst/>
          </a:prstGeom>
          <a:solidFill>
            <a:schemeClr val="lt1"/>
          </a:solidFill>
          <a:ln>
            <a:noFill/>
          </a:ln>
        </p:spPr>
      </p:sp>
      <p:sp>
        <p:nvSpPr>
          <p:cNvPr id="164" name="Google Shape;164;p13"/>
          <p:cNvSpPr/>
          <p:nvPr>
            <p:ph idx="15" type="pic"/>
          </p:nvPr>
        </p:nvSpPr>
        <p:spPr>
          <a:xfrm>
            <a:off x="9110869" y="2574235"/>
            <a:ext cx="2183296" cy="1863864"/>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ow">
  <p:cSld name="4 Row">
    <p:spTree>
      <p:nvGrpSpPr>
        <p:cNvPr id="165" name="Shape 165"/>
        <p:cNvGrpSpPr/>
        <p:nvPr/>
      </p:nvGrpSpPr>
      <p:grpSpPr>
        <a:xfrm>
          <a:off x="0" y="0"/>
          <a:ext cx="0" cy="0"/>
          <a:chOff x="0" y="0"/>
          <a:chExt cx="0" cy="0"/>
        </a:xfrm>
      </p:grpSpPr>
      <p:sp>
        <p:nvSpPr>
          <p:cNvPr id="166" name="Google Shape;16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4"/>
          <p:cNvSpPr/>
          <p:nvPr/>
        </p:nvSpPr>
        <p:spPr>
          <a:xfrm rot="-884815">
            <a:off x="-531538" y="4589784"/>
            <a:ext cx="5109793" cy="1337376"/>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625593" y="3506362"/>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3786660" y="5938417"/>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txBox="1"/>
          <p:nvPr>
            <p:ph type="ctrTitle"/>
          </p:nvPr>
        </p:nvSpPr>
        <p:spPr>
          <a:xfrm>
            <a:off x="838200" y="4263579"/>
            <a:ext cx="3564835" cy="15924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4"/>
          <p:cNvSpPr txBox="1"/>
          <p:nvPr>
            <p:ph idx="1" type="body"/>
          </p:nvPr>
        </p:nvSpPr>
        <p:spPr>
          <a:xfrm>
            <a:off x="7166113" y="997888"/>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14"/>
          <p:cNvSpPr txBox="1"/>
          <p:nvPr>
            <p:ph idx="2" type="body"/>
          </p:nvPr>
        </p:nvSpPr>
        <p:spPr>
          <a:xfrm>
            <a:off x="7166112" y="1379553"/>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14"/>
          <p:cNvSpPr txBox="1"/>
          <p:nvPr>
            <p:ph idx="3" type="body"/>
          </p:nvPr>
        </p:nvSpPr>
        <p:spPr>
          <a:xfrm>
            <a:off x="6377608" y="997887"/>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14"/>
          <p:cNvSpPr txBox="1"/>
          <p:nvPr>
            <p:ph idx="4" type="body"/>
          </p:nvPr>
        </p:nvSpPr>
        <p:spPr>
          <a:xfrm>
            <a:off x="7166113" y="2270096"/>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14"/>
          <p:cNvSpPr txBox="1"/>
          <p:nvPr>
            <p:ph idx="5" type="body"/>
          </p:nvPr>
        </p:nvSpPr>
        <p:spPr>
          <a:xfrm>
            <a:off x="7166112" y="2651761"/>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14"/>
          <p:cNvSpPr txBox="1"/>
          <p:nvPr>
            <p:ph idx="6" type="body"/>
          </p:nvPr>
        </p:nvSpPr>
        <p:spPr>
          <a:xfrm>
            <a:off x="6377608" y="2270095"/>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14"/>
          <p:cNvSpPr txBox="1"/>
          <p:nvPr>
            <p:ph idx="7" type="body"/>
          </p:nvPr>
        </p:nvSpPr>
        <p:spPr>
          <a:xfrm>
            <a:off x="7166113" y="3542303"/>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14"/>
          <p:cNvSpPr txBox="1"/>
          <p:nvPr>
            <p:ph idx="8" type="body"/>
          </p:nvPr>
        </p:nvSpPr>
        <p:spPr>
          <a:xfrm>
            <a:off x="7166112" y="3923968"/>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14"/>
          <p:cNvSpPr txBox="1"/>
          <p:nvPr>
            <p:ph idx="9" type="body"/>
          </p:nvPr>
        </p:nvSpPr>
        <p:spPr>
          <a:xfrm>
            <a:off x="6377608" y="3542302"/>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14"/>
          <p:cNvSpPr txBox="1"/>
          <p:nvPr>
            <p:ph idx="13" type="body"/>
          </p:nvPr>
        </p:nvSpPr>
        <p:spPr>
          <a:xfrm>
            <a:off x="7166113" y="4814509"/>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14"/>
          <p:cNvSpPr txBox="1"/>
          <p:nvPr>
            <p:ph idx="14" type="body"/>
          </p:nvPr>
        </p:nvSpPr>
        <p:spPr>
          <a:xfrm>
            <a:off x="7166112" y="5196174"/>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14"/>
          <p:cNvSpPr txBox="1"/>
          <p:nvPr>
            <p:ph idx="15" type="body"/>
          </p:nvPr>
        </p:nvSpPr>
        <p:spPr>
          <a:xfrm>
            <a:off x="6377608" y="4814508"/>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lumn 2">
  <p:cSld name="2 Collumn 2">
    <p:spTree>
      <p:nvGrpSpPr>
        <p:cNvPr id="185" name="Shape 185"/>
        <p:cNvGrpSpPr/>
        <p:nvPr/>
      </p:nvGrpSpPr>
      <p:grpSpPr>
        <a:xfrm>
          <a:off x="0" y="0"/>
          <a:ext cx="0" cy="0"/>
          <a:chOff x="0" y="0"/>
          <a:chExt cx="0" cy="0"/>
        </a:xfrm>
      </p:grpSpPr>
      <p:sp>
        <p:nvSpPr>
          <p:cNvPr id="186" name="Google Shape;186;p15"/>
          <p:cNvSpPr/>
          <p:nvPr/>
        </p:nvSpPr>
        <p:spPr>
          <a:xfrm rot="-1111598">
            <a:off x="-822250" y="1127322"/>
            <a:ext cx="5109793" cy="1560348"/>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412986" y="392449"/>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3786810" y="2770526"/>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txBox="1"/>
          <p:nvPr>
            <p:ph type="ctrTitle"/>
          </p:nvPr>
        </p:nvSpPr>
        <p:spPr>
          <a:xfrm>
            <a:off x="838200" y="997887"/>
            <a:ext cx="3564835" cy="15924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15"/>
          <p:cNvSpPr txBox="1"/>
          <p:nvPr>
            <p:ph idx="1" type="body"/>
          </p:nvPr>
        </p:nvSpPr>
        <p:spPr>
          <a:xfrm>
            <a:off x="1626708" y="3542303"/>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15"/>
          <p:cNvSpPr txBox="1"/>
          <p:nvPr>
            <p:ph idx="2" type="body"/>
          </p:nvPr>
        </p:nvSpPr>
        <p:spPr>
          <a:xfrm>
            <a:off x="1626707" y="3923968"/>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15"/>
          <p:cNvSpPr txBox="1"/>
          <p:nvPr>
            <p:ph idx="3" type="body"/>
          </p:nvPr>
        </p:nvSpPr>
        <p:spPr>
          <a:xfrm>
            <a:off x="838203" y="3542302"/>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15"/>
          <p:cNvSpPr txBox="1"/>
          <p:nvPr>
            <p:ph idx="4" type="body"/>
          </p:nvPr>
        </p:nvSpPr>
        <p:spPr>
          <a:xfrm>
            <a:off x="1626708" y="4814511"/>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15"/>
          <p:cNvSpPr txBox="1"/>
          <p:nvPr>
            <p:ph idx="5" type="body"/>
          </p:nvPr>
        </p:nvSpPr>
        <p:spPr>
          <a:xfrm>
            <a:off x="1626707" y="5196176"/>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15"/>
          <p:cNvSpPr txBox="1"/>
          <p:nvPr>
            <p:ph idx="6" type="body"/>
          </p:nvPr>
        </p:nvSpPr>
        <p:spPr>
          <a:xfrm>
            <a:off x="838203" y="4814510"/>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15"/>
          <p:cNvSpPr txBox="1"/>
          <p:nvPr>
            <p:ph idx="7" type="body"/>
          </p:nvPr>
        </p:nvSpPr>
        <p:spPr>
          <a:xfrm>
            <a:off x="7166113" y="3542303"/>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5"/>
          <p:cNvSpPr txBox="1"/>
          <p:nvPr>
            <p:ph idx="8" type="body"/>
          </p:nvPr>
        </p:nvSpPr>
        <p:spPr>
          <a:xfrm>
            <a:off x="7166112" y="3923968"/>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15"/>
          <p:cNvSpPr txBox="1"/>
          <p:nvPr>
            <p:ph idx="9" type="body"/>
          </p:nvPr>
        </p:nvSpPr>
        <p:spPr>
          <a:xfrm>
            <a:off x="6377608" y="3542302"/>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15"/>
          <p:cNvSpPr txBox="1"/>
          <p:nvPr>
            <p:ph idx="13" type="body"/>
          </p:nvPr>
        </p:nvSpPr>
        <p:spPr>
          <a:xfrm>
            <a:off x="7166113" y="4814509"/>
            <a:ext cx="4187685" cy="320206"/>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15"/>
          <p:cNvSpPr txBox="1"/>
          <p:nvPr>
            <p:ph idx="14" type="body"/>
          </p:nvPr>
        </p:nvSpPr>
        <p:spPr>
          <a:xfrm>
            <a:off x="7166112" y="5196174"/>
            <a:ext cx="4187685" cy="659820"/>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15"/>
          <p:cNvSpPr txBox="1"/>
          <p:nvPr>
            <p:ph idx="15" type="body"/>
          </p:nvPr>
        </p:nvSpPr>
        <p:spPr>
          <a:xfrm>
            <a:off x="6377608" y="4814508"/>
            <a:ext cx="699053" cy="1041485"/>
          </a:xfrm>
          <a:prstGeom prst="rect">
            <a:avLst/>
          </a:prstGeom>
          <a:noFill/>
          <a:ln>
            <a:noFill/>
          </a:ln>
        </p:spPr>
        <p:txBody>
          <a:bodyPr anchorCtr="0" anchor="t" bIns="45700" lIns="90000" spcFirstLastPara="1" rIns="91425" wrap="square" tIns="45700">
            <a:noAutofit/>
          </a:bodyPr>
          <a:lstStyle>
            <a:lvl1pPr indent="-228600" lvl="0" marL="457200" algn="l">
              <a:lnSpc>
                <a:spcPct val="90000"/>
              </a:lnSpc>
              <a:spcBef>
                <a:spcPts val="1000"/>
              </a:spcBef>
              <a:spcAft>
                <a:spcPts val="0"/>
              </a:spcAft>
              <a:buClr>
                <a:srgbClr val="F5B999"/>
              </a:buClr>
              <a:buSzPts val="2800"/>
              <a:buFont typeface="Poppins"/>
              <a:buNone/>
              <a:defRPr b="1" sz="28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Description">
  <p:cSld name="Text Description">
    <p:spTree>
      <p:nvGrpSpPr>
        <p:cNvPr id="205" name="Shape 205"/>
        <p:cNvGrpSpPr/>
        <p:nvPr/>
      </p:nvGrpSpPr>
      <p:grpSpPr>
        <a:xfrm>
          <a:off x="0" y="0"/>
          <a:ext cx="0" cy="0"/>
          <a:chOff x="0" y="0"/>
          <a:chExt cx="0" cy="0"/>
        </a:xfrm>
      </p:grpSpPr>
      <p:sp>
        <p:nvSpPr>
          <p:cNvPr id="206" name="Google Shape;206;p16"/>
          <p:cNvSpPr/>
          <p:nvPr/>
        </p:nvSpPr>
        <p:spPr>
          <a:xfrm rot="-1111598">
            <a:off x="768011" y="938379"/>
            <a:ext cx="5109793" cy="1560348"/>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652519" y="368010"/>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5377071" y="2581583"/>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txBox="1"/>
          <p:nvPr>
            <p:ph type="ctrTitle"/>
          </p:nvPr>
        </p:nvSpPr>
        <p:spPr>
          <a:xfrm>
            <a:off x="838200" y="997887"/>
            <a:ext cx="5025888" cy="15924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16"/>
          <p:cNvSpPr txBox="1"/>
          <p:nvPr>
            <p:ph idx="1" type="body"/>
          </p:nvPr>
        </p:nvSpPr>
        <p:spPr>
          <a:xfrm>
            <a:off x="838204" y="2999628"/>
            <a:ext cx="5025888" cy="2287576"/>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16"/>
          <p:cNvSpPr txBox="1"/>
          <p:nvPr>
            <p:ph idx="2" type="body"/>
          </p:nvPr>
        </p:nvSpPr>
        <p:spPr>
          <a:xfrm>
            <a:off x="6327910" y="2999627"/>
            <a:ext cx="5025888" cy="2287575"/>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1">
  <p:cSld name="Gallery 1">
    <p:spTree>
      <p:nvGrpSpPr>
        <p:cNvPr id="215" name="Shape 215"/>
        <p:cNvGrpSpPr/>
        <p:nvPr/>
      </p:nvGrpSpPr>
      <p:grpSpPr>
        <a:xfrm>
          <a:off x="0" y="0"/>
          <a:ext cx="0" cy="0"/>
          <a:chOff x="0" y="0"/>
          <a:chExt cx="0" cy="0"/>
        </a:xfrm>
      </p:grpSpPr>
      <p:sp>
        <p:nvSpPr>
          <p:cNvPr id="216" name="Google Shape;2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17"/>
          <p:cNvSpPr/>
          <p:nvPr>
            <p:ph idx="2" type="pic"/>
          </p:nvPr>
        </p:nvSpPr>
        <p:spPr>
          <a:xfrm>
            <a:off x="838198" y="791478"/>
            <a:ext cx="7772401" cy="5275044"/>
          </a:xfrm>
          <a:prstGeom prst="rect">
            <a:avLst/>
          </a:prstGeom>
          <a:solidFill>
            <a:schemeClr val="lt1"/>
          </a:solidFill>
          <a:ln>
            <a:noFill/>
          </a:ln>
        </p:spPr>
      </p:sp>
      <p:sp>
        <p:nvSpPr>
          <p:cNvPr id="220" name="Google Shape;220;p17"/>
          <p:cNvSpPr/>
          <p:nvPr>
            <p:ph idx="3" type="pic"/>
          </p:nvPr>
        </p:nvSpPr>
        <p:spPr>
          <a:xfrm>
            <a:off x="9077737" y="791478"/>
            <a:ext cx="3114263" cy="5275044"/>
          </a:xfrm>
          <a:prstGeom prst="rect">
            <a:avLst/>
          </a:prstGeom>
          <a:solidFill>
            <a:schemeClr val="lt1"/>
          </a:solidFill>
          <a:ln>
            <a:noFill/>
          </a:ln>
        </p:spPr>
      </p:sp>
      <p:sp>
        <p:nvSpPr>
          <p:cNvPr id="221" name="Google Shape;221;p17"/>
          <p:cNvSpPr txBox="1"/>
          <p:nvPr>
            <p:ph type="ctrTitle"/>
          </p:nvPr>
        </p:nvSpPr>
        <p:spPr>
          <a:xfrm>
            <a:off x="168966" y="153780"/>
            <a:ext cx="4641574" cy="11351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2">
  <p:cSld name="Gallery 2">
    <p:spTree>
      <p:nvGrpSpPr>
        <p:cNvPr id="222" name="Shape 222"/>
        <p:cNvGrpSpPr/>
        <p:nvPr/>
      </p:nvGrpSpPr>
      <p:grpSpPr>
        <a:xfrm>
          <a:off x="0" y="0"/>
          <a:ext cx="0" cy="0"/>
          <a:chOff x="0" y="0"/>
          <a:chExt cx="0" cy="0"/>
        </a:xfrm>
      </p:grpSpPr>
      <p:sp>
        <p:nvSpPr>
          <p:cNvPr id="223" name="Google Shape;22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6" name="Google Shape;226;p18"/>
          <p:cNvSpPr/>
          <p:nvPr>
            <p:ph idx="2" type="pic"/>
          </p:nvPr>
        </p:nvSpPr>
        <p:spPr>
          <a:xfrm>
            <a:off x="838199" y="791478"/>
            <a:ext cx="5085524" cy="5275044"/>
          </a:xfrm>
          <a:prstGeom prst="rect">
            <a:avLst/>
          </a:prstGeom>
          <a:solidFill>
            <a:schemeClr val="lt1"/>
          </a:solidFill>
          <a:ln>
            <a:noFill/>
          </a:ln>
        </p:spPr>
      </p:sp>
      <p:sp>
        <p:nvSpPr>
          <p:cNvPr id="227" name="Google Shape;227;p18"/>
          <p:cNvSpPr/>
          <p:nvPr>
            <p:ph idx="3" type="pic"/>
          </p:nvPr>
        </p:nvSpPr>
        <p:spPr>
          <a:xfrm>
            <a:off x="6268279" y="791478"/>
            <a:ext cx="5085522" cy="5275044"/>
          </a:xfrm>
          <a:prstGeom prst="rect">
            <a:avLst/>
          </a:prstGeom>
          <a:solidFill>
            <a:schemeClr val="lt1"/>
          </a:solidFill>
          <a:ln>
            <a:noFill/>
          </a:ln>
        </p:spPr>
      </p:sp>
      <p:sp>
        <p:nvSpPr>
          <p:cNvPr id="228" name="Google Shape;228;p18"/>
          <p:cNvSpPr txBox="1"/>
          <p:nvPr>
            <p:ph type="ctrTitle"/>
          </p:nvPr>
        </p:nvSpPr>
        <p:spPr>
          <a:xfrm>
            <a:off x="168966" y="153780"/>
            <a:ext cx="4641574" cy="11351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llery 3">
  <p:cSld name="Gallery 3">
    <p:spTree>
      <p:nvGrpSpPr>
        <p:cNvPr id="229" name="Shape 229"/>
        <p:cNvGrpSpPr/>
        <p:nvPr/>
      </p:nvGrpSpPr>
      <p:grpSpPr>
        <a:xfrm>
          <a:off x="0" y="0"/>
          <a:ext cx="0" cy="0"/>
          <a:chOff x="0" y="0"/>
          <a:chExt cx="0" cy="0"/>
        </a:xfrm>
      </p:grpSpPr>
      <p:sp>
        <p:nvSpPr>
          <p:cNvPr id="230" name="Google Shape;2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19"/>
          <p:cNvSpPr/>
          <p:nvPr>
            <p:ph idx="2" type="pic"/>
          </p:nvPr>
        </p:nvSpPr>
        <p:spPr>
          <a:xfrm>
            <a:off x="838199" y="682148"/>
            <a:ext cx="5085524" cy="2637522"/>
          </a:xfrm>
          <a:prstGeom prst="rect">
            <a:avLst/>
          </a:prstGeom>
          <a:solidFill>
            <a:schemeClr val="lt1"/>
          </a:solidFill>
          <a:ln>
            <a:noFill/>
          </a:ln>
        </p:spPr>
      </p:sp>
      <p:sp>
        <p:nvSpPr>
          <p:cNvPr id="234" name="Google Shape;234;p19"/>
          <p:cNvSpPr/>
          <p:nvPr>
            <p:ph idx="3" type="pic"/>
          </p:nvPr>
        </p:nvSpPr>
        <p:spPr>
          <a:xfrm>
            <a:off x="6268279" y="682148"/>
            <a:ext cx="5085522" cy="2637522"/>
          </a:xfrm>
          <a:prstGeom prst="rect">
            <a:avLst/>
          </a:prstGeom>
          <a:solidFill>
            <a:schemeClr val="lt1"/>
          </a:solidFill>
          <a:ln>
            <a:noFill/>
          </a:ln>
        </p:spPr>
      </p:sp>
      <p:sp>
        <p:nvSpPr>
          <p:cNvPr id="235" name="Google Shape;235;p19"/>
          <p:cNvSpPr/>
          <p:nvPr>
            <p:ph idx="4" type="pic"/>
          </p:nvPr>
        </p:nvSpPr>
        <p:spPr>
          <a:xfrm>
            <a:off x="838199" y="3614191"/>
            <a:ext cx="5085524" cy="2637522"/>
          </a:xfrm>
          <a:prstGeom prst="rect">
            <a:avLst/>
          </a:prstGeom>
          <a:solidFill>
            <a:schemeClr val="lt1"/>
          </a:solidFill>
          <a:ln>
            <a:noFill/>
          </a:ln>
        </p:spPr>
      </p:sp>
      <p:sp>
        <p:nvSpPr>
          <p:cNvPr id="236" name="Google Shape;236;p19"/>
          <p:cNvSpPr/>
          <p:nvPr>
            <p:ph idx="5" type="pic"/>
          </p:nvPr>
        </p:nvSpPr>
        <p:spPr>
          <a:xfrm>
            <a:off x="6268279" y="3614191"/>
            <a:ext cx="5085522" cy="2637522"/>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ents">
  <p:cSld name="Clients">
    <p:spTree>
      <p:nvGrpSpPr>
        <p:cNvPr id="237" name="Shape 237"/>
        <p:cNvGrpSpPr/>
        <p:nvPr/>
      </p:nvGrpSpPr>
      <p:grpSpPr>
        <a:xfrm>
          <a:off x="0" y="0"/>
          <a:ext cx="0" cy="0"/>
          <a:chOff x="0" y="0"/>
          <a:chExt cx="0" cy="0"/>
        </a:xfrm>
      </p:grpSpPr>
      <p:sp>
        <p:nvSpPr>
          <p:cNvPr id="238" name="Google Shape;238;p20"/>
          <p:cNvSpPr/>
          <p:nvPr/>
        </p:nvSpPr>
        <p:spPr>
          <a:xfrm rot="-680887">
            <a:off x="3938643" y="944939"/>
            <a:ext cx="4300686" cy="1153421"/>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20"/>
          <p:cNvSpPr/>
          <p:nvPr/>
        </p:nvSpPr>
        <p:spPr>
          <a:xfrm>
            <a:off x="4260574" y="66822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20"/>
          <p:cNvSpPr/>
          <p:nvPr/>
        </p:nvSpPr>
        <p:spPr>
          <a:xfrm>
            <a:off x="7768555" y="2045530"/>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20"/>
          <p:cNvSpPr txBox="1"/>
          <p:nvPr>
            <p:ph type="ctrTitle"/>
          </p:nvPr>
        </p:nvSpPr>
        <p:spPr>
          <a:xfrm>
            <a:off x="3175133" y="1021643"/>
            <a:ext cx="5841733" cy="113514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p20"/>
          <p:cNvSpPr/>
          <p:nvPr>
            <p:ph idx="2" type="pic"/>
          </p:nvPr>
        </p:nvSpPr>
        <p:spPr>
          <a:xfrm>
            <a:off x="838200" y="3017323"/>
            <a:ext cx="2273183" cy="823353"/>
          </a:xfrm>
          <a:prstGeom prst="rect">
            <a:avLst/>
          </a:prstGeom>
          <a:noFill/>
          <a:ln>
            <a:noFill/>
          </a:ln>
        </p:spPr>
      </p:sp>
      <p:sp>
        <p:nvSpPr>
          <p:cNvPr id="246" name="Google Shape;246;p20"/>
          <p:cNvSpPr/>
          <p:nvPr>
            <p:ph idx="3" type="pic"/>
          </p:nvPr>
        </p:nvSpPr>
        <p:spPr>
          <a:xfrm>
            <a:off x="3611620" y="3017323"/>
            <a:ext cx="2273183" cy="823353"/>
          </a:xfrm>
          <a:prstGeom prst="rect">
            <a:avLst/>
          </a:prstGeom>
          <a:noFill/>
          <a:ln>
            <a:noFill/>
          </a:ln>
        </p:spPr>
      </p:sp>
      <p:sp>
        <p:nvSpPr>
          <p:cNvPr id="247" name="Google Shape;247;p20"/>
          <p:cNvSpPr/>
          <p:nvPr>
            <p:ph idx="4" type="pic"/>
          </p:nvPr>
        </p:nvSpPr>
        <p:spPr>
          <a:xfrm>
            <a:off x="6385040" y="3017323"/>
            <a:ext cx="2273183" cy="823353"/>
          </a:xfrm>
          <a:prstGeom prst="rect">
            <a:avLst/>
          </a:prstGeom>
          <a:noFill/>
          <a:ln>
            <a:noFill/>
          </a:ln>
        </p:spPr>
      </p:sp>
      <p:sp>
        <p:nvSpPr>
          <p:cNvPr id="248" name="Google Shape;248;p20"/>
          <p:cNvSpPr/>
          <p:nvPr>
            <p:ph idx="5" type="pic"/>
          </p:nvPr>
        </p:nvSpPr>
        <p:spPr>
          <a:xfrm>
            <a:off x="9158460" y="3017323"/>
            <a:ext cx="2273183" cy="823353"/>
          </a:xfrm>
          <a:prstGeom prst="rect">
            <a:avLst/>
          </a:prstGeom>
          <a:noFill/>
          <a:ln>
            <a:noFill/>
          </a:ln>
        </p:spPr>
      </p:sp>
      <p:sp>
        <p:nvSpPr>
          <p:cNvPr id="249" name="Google Shape;249;p20"/>
          <p:cNvSpPr/>
          <p:nvPr>
            <p:ph idx="6" type="pic"/>
          </p:nvPr>
        </p:nvSpPr>
        <p:spPr>
          <a:xfrm>
            <a:off x="838200" y="4408801"/>
            <a:ext cx="2273183" cy="823353"/>
          </a:xfrm>
          <a:prstGeom prst="rect">
            <a:avLst/>
          </a:prstGeom>
          <a:noFill/>
          <a:ln>
            <a:noFill/>
          </a:ln>
        </p:spPr>
      </p:sp>
      <p:sp>
        <p:nvSpPr>
          <p:cNvPr id="250" name="Google Shape;250;p20"/>
          <p:cNvSpPr/>
          <p:nvPr>
            <p:ph idx="7" type="pic"/>
          </p:nvPr>
        </p:nvSpPr>
        <p:spPr>
          <a:xfrm>
            <a:off x="3611620" y="4408801"/>
            <a:ext cx="2273183" cy="823353"/>
          </a:xfrm>
          <a:prstGeom prst="rect">
            <a:avLst/>
          </a:prstGeom>
          <a:noFill/>
          <a:ln>
            <a:noFill/>
          </a:ln>
        </p:spPr>
      </p:sp>
      <p:sp>
        <p:nvSpPr>
          <p:cNvPr id="251" name="Google Shape;251;p20"/>
          <p:cNvSpPr/>
          <p:nvPr>
            <p:ph idx="8" type="pic"/>
          </p:nvPr>
        </p:nvSpPr>
        <p:spPr>
          <a:xfrm>
            <a:off x="6385040" y="4408801"/>
            <a:ext cx="2273183" cy="823353"/>
          </a:xfrm>
          <a:prstGeom prst="rect">
            <a:avLst/>
          </a:prstGeom>
          <a:noFill/>
          <a:ln>
            <a:noFill/>
          </a:ln>
        </p:spPr>
      </p:sp>
      <p:sp>
        <p:nvSpPr>
          <p:cNvPr id="252" name="Google Shape;252;p20"/>
          <p:cNvSpPr/>
          <p:nvPr>
            <p:ph idx="9" type="pic"/>
          </p:nvPr>
        </p:nvSpPr>
        <p:spPr>
          <a:xfrm>
            <a:off x="9158460" y="4408801"/>
            <a:ext cx="2273183" cy="82335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Description">
  <p:cSld name="Image + Description">
    <p:spTree>
      <p:nvGrpSpPr>
        <p:cNvPr id="22" name="Shape 22"/>
        <p:cNvGrpSpPr/>
        <p:nvPr/>
      </p:nvGrpSpPr>
      <p:grpSpPr>
        <a:xfrm>
          <a:off x="0" y="0"/>
          <a:ext cx="0" cy="0"/>
          <a:chOff x="0" y="0"/>
          <a:chExt cx="0" cy="0"/>
        </a:xfrm>
      </p:grpSpPr>
      <p:sp>
        <p:nvSpPr>
          <p:cNvPr id="23" name="Google Shape;23;p3"/>
          <p:cNvSpPr txBox="1"/>
          <p:nvPr>
            <p:ph type="ctrTitle"/>
          </p:nvPr>
        </p:nvSpPr>
        <p:spPr>
          <a:xfrm>
            <a:off x="6327908" y="791478"/>
            <a:ext cx="5025888" cy="15924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3"/>
          <p:cNvSpPr txBox="1"/>
          <p:nvPr>
            <p:ph idx="1" type="body"/>
          </p:nvPr>
        </p:nvSpPr>
        <p:spPr>
          <a:xfrm>
            <a:off x="6327912" y="2793219"/>
            <a:ext cx="5025888" cy="2287576"/>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
          <p:cNvSpPr/>
          <p:nvPr>
            <p:ph idx="2" type="pic"/>
          </p:nvPr>
        </p:nvSpPr>
        <p:spPr>
          <a:xfrm>
            <a:off x="838199" y="791478"/>
            <a:ext cx="5025888" cy="5275044"/>
          </a:xfrm>
          <a:prstGeom prst="rect">
            <a:avLst/>
          </a:prstGeom>
          <a:solidFill>
            <a:schemeClr val="l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1">
  <p:cSld name="Testimonial 1">
    <p:spTree>
      <p:nvGrpSpPr>
        <p:cNvPr id="253" name="Shape 253"/>
        <p:cNvGrpSpPr/>
        <p:nvPr/>
      </p:nvGrpSpPr>
      <p:grpSpPr>
        <a:xfrm>
          <a:off x="0" y="0"/>
          <a:ext cx="0" cy="0"/>
          <a:chOff x="0" y="0"/>
          <a:chExt cx="0" cy="0"/>
        </a:xfrm>
      </p:grpSpPr>
      <p:sp>
        <p:nvSpPr>
          <p:cNvPr id="254" name="Google Shape;254;p21"/>
          <p:cNvSpPr/>
          <p:nvPr/>
        </p:nvSpPr>
        <p:spPr>
          <a:xfrm rot="-620515">
            <a:off x="449959" y="620831"/>
            <a:ext cx="5109793" cy="1560348"/>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1"/>
          <p:cNvSpPr/>
          <p:nvPr/>
        </p:nvSpPr>
        <p:spPr>
          <a:xfrm>
            <a:off x="838200" y="385637"/>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1"/>
          <p:cNvSpPr/>
          <p:nvPr/>
        </p:nvSpPr>
        <p:spPr>
          <a:xfrm>
            <a:off x="4879569" y="2156066"/>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1"/>
          <p:cNvSpPr txBox="1"/>
          <p:nvPr>
            <p:ph type="ctrTitle"/>
          </p:nvPr>
        </p:nvSpPr>
        <p:spPr>
          <a:xfrm>
            <a:off x="838200" y="1021643"/>
            <a:ext cx="5841733" cy="11351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1" name="Google Shape;261;p21"/>
          <p:cNvSpPr/>
          <p:nvPr>
            <p:ph idx="2" type="pic"/>
          </p:nvPr>
        </p:nvSpPr>
        <p:spPr>
          <a:xfrm>
            <a:off x="838200" y="2822713"/>
            <a:ext cx="2521226" cy="2812774"/>
          </a:xfrm>
          <a:prstGeom prst="rect">
            <a:avLst/>
          </a:prstGeom>
          <a:solidFill>
            <a:schemeClr val="lt1"/>
          </a:solidFill>
          <a:ln>
            <a:noFill/>
          </a:ln>
        </p:spPr>
      </p:sp>
      <p:sp>
        <p:nvSpPr>
          <p:cNvPr id="262" name="Google Shape;262;p21"/>
          <p:cNvSpPr txBox="1"/>
          <p:nvPr/>
        </p:nvSpPr>
        <p:spPr>
          <a:xfrm>
            <a:off x="3581400" y="2877654"/>
            <a:ext cx="1219200" cy="113514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5B999"/>
              </a:buClr>
              <a:buSzPts val="12000"/>
              <a:buFont typeface="Times New Roman"/>
              <a:buNone/>
            </a:pPr>
            <a:r>
              <a:rPr b="1" lang="en-US" sz="12000">
                <a:solidFill>
                  <a:srgbClr val="F5B999"/>
                </a:solidFill>
                <a:latin typeface="Times New Roman"/>
                <a:ea typeface="Times New Roman"/>
                <a:cs typeface="Times New Roman"/>
                <a:sym typeface="Times New Roman"/>
              </a:rPr>
              <a:t>“</a:t>
            </a:r>
            <a:endParaRPr/>
          </a:p>
        </p:txBody>
      </p:sp>
      <p:sp>
        <p:nvSpPr>
          <p:cNvPr id="263" name="Google Shape;263;p21"/>
          <p:cNvSpPr txBox="1"/>
          <p:nvPr>
            <p:ph idx="1" type="body"/>
          </p:nvPr>
        </p:nvSpPr>
        <p:spPr>
          <a:xfrm>
            <a:off x="3759066" y="3605808"/>
            <a:ext cx="7372760" cy="1520177"/>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21"/>
          <p:cNvSpPr txBox="1"/>
          <p:nvPr>
            <p:ph idx="3" type="body"/>
          </p:nvPr>
        </p:nvSpPr>
        <p:spPr>
          <a:xfrm>
            <a:off x="3759066" y="5325278"/>
            <a:ext cx="2154717" cy="419539"/>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b="1"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21"/>
          <p:cNvSpPr txBox="1"/>
          <p:nvPr>
            <p:ph idx="4" type="body"/>
          </p:nvPr>
        </p:nvSpPr>
        <p:spPr>
          <a:xfrm>
            <a:off x="8977109" y="5325278"/>
            <a:ext cx="2154717" cy="419539"/>
          </a:xfrm>
          <a:prstGeom prst="rect">
            <a:avLst/>
          </a:prstGeom>
          <a:noFill/>
          <a:ln>
            <a:noFill/>
          </a:ln>
        </p:spPr>
        <p:txBody>
          <a:bodyPr anchorCtr="0" anchor="t" bIns="45700" lIns="90000" spcFirstLastPara="1" rIns="91425" wrap="square" tIns="45700">
            <a:noAutofit/>
          </a:bodyPr>
          <a:lstStyle>
            <a:lvl1pPr indent="-228600" lvl="0" marL="457200" algn="r">
              <a:lnSpc>
                <a:spcPct val="150000"/>
              </a:lnSpc>
              <a:spcBef>
                <a:spcPts val="1000"/>
              </a:spcBef>
              <a:spcAft>
                <a:spcPts val="0"/>
              </a:spcAft>
              <a:buClr>
                <a:srgbClr val="F4E7EC"/>
              </a:buClr>
              <a:buSzPts val="1200"/>
              <a:buFont typeface="Poppins"/>
              <a:buNone/>
              <a:defRPr b="0" sz="1200">
                <a:solidFill>
                  <a:srgbClr val="F4E7EC"/>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2">
  <p:cSld name="Testimonial 2">
    <p:spTree>
      <p:nvGrpSpPr>
        <p:cNvPr id="266" name="Shape 266"/>
        <p:cNvGrpSpPr/>
        <p:nvPr/>
      </p:nvGrpSpPr>
      <p:grpSpPr>
        <a:xfrm>
          <a:off x="0" y="0"/>
          <a:ext cx="0" cy="0"/>
          <a:chOff x="0" y="0"/>
          <a:chExt cx="0" cy="0"/>
        </a:xfrm>
      </p:grpSpPr>
      <p:sp>
        <p:nvSpPr>
          <p:cNvPr id="267" name="Google Shape;267;p22"/>
          <p:cNvSpPr/>
          <p:nvPr/>
        </p:nvSpPr>
        <p:spPr>
          <a:xfrm rot="-620515">
            <a:off x="449959" y="620831"/>
            <a:ext cx="5109793" cy="1560348"/>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2"/>
          <p:cNvSpPr/>
          <p:nvPr/>
        </p:nvSpPr>
        <p:spPr>
          <a:xfrm>
            <a:off x="838200" y="385637"/>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2"/>
          <p:cNvSpPr/>
          <p:nvPr/>
        </p:nvSpPr>
        <p:spPr>
          <a:xfrm>
            <a:off x="4879569" y="2156066"/>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2"/>
          <p:cNvSpPr txBox="1"/>
          <p:nvPr>
            <p:ph type="ctrTitle"/>
          </p:nvPr>
        </p:nvSpPr>
        <p:spPr>
          <a:xfrm>
            <a:off x="838200" y="1021643"/>
            <a:ext cx="5841733" cy="11351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22"/>
          <p:cNvSpPr/>
          <p:nvPr>
            <p:ph idx="2" type="pic"/>
          </p:nvPr>
        </p:nvSpPr>
        <p:spPr>
          <a:xfrm>
            <a:off x="8832574" y="2822713"/>
            <a:ext cx="2521226" cy="2812774"/>
          </a:xfrm>
          <a:prstGeom prst="rect">
            <a:avLst/>
          </a:prstGeom>
          <a:solidFill>
            <a:schemeClr val="lt1"/>
          </a:solidFill>
          <a:ln>
            <a:noFill/>
          </a:ln>
        </p:spPr>
      </p:sp>
      <p:sp>
        <p:nvSpPr>
          <p:cNvPr id="275" name="Google Shape;275;p22"/>
          <p:cNvSpPr txBox="1"/>
          <p:nvPr/>
        </p:nvSpPr>
        <p:spPr>
          <a:xfrm>
            <a:off x="7543800" y="2877654"/>
            <a:ext cx="1219200" cy="113514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5B999"/>
              </a:buClr>
              <a:buSzPts val="12000"/>
              <a:buFont typeface="Times New Roman"/>
              <a:buNone/>
            </a:pPr>
            <a:r>
              <a:rPr b="1" lang="en-US" sz="12000">
                <a:solidFill>
                  <a:srgbClr val="F5B999"/>
                </a:solidFill>
                <a:latin typeface="Times New Roman"/>
                <a:ea typeface="Times New Roman"/>
                <a:cs typeface="Times New Roman"/>
                <a:sym typeface="Times New Roman"/>
              </a:rPr>
              <a:t>“</a:t>
            </a:r>
            <a:endParaRPr/>
          </a:p>
        </p:txBody>
      </p:sp>
      <p:sp>
        <p:nvSpPr>
          <p:cNvPr id="276" name="Google Shape;276;p22"/>
          <p:cNvSpPr txBox="1"/>
          <p:nvPr>
            <p:ph idx="1" type="body"/>
          </p:nvPr>
        </p:nvSpPr>
        <p:spPr>
          <a:xfrm>
            <a:off x="1149007" y="3605808"/>
            <a:ext cx="7372760" cy="1520177"/>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22"/>
          <p:cNvSpPr txBox="1"/>
          <p:nvPr>
            <p:ph idx="3" type="body"/>
          </p:nvPr>
        </p:nvSpPr>
        <p:spPr>
          <a:xfrm>
            <a:off x="1149007" y="5325278"/>
            <a:ext cx="2154717" cy="419539"/>
          </a:xfrm>
          <a:prstGeom prst="rect">
            <a:avLst/>
          </a:prstGeom>
          <a:noFill/>
          <a:ln>
            <a:noFill/>
          </a:ln>
        </p:spPr>
        <p:txBody>
          <a:bodyPr anchorCtr="0" anchor="t" bIns="45700" lIns="90000" spcFirstLastPara="1" rIns="91425" wrap="square" tIns="45700">
            <a:noAutofit/>
          </a:bodyPr>
          <a:lstStyle>
            <a:lvl1pPr indent="-228600" lvl="0" marL="457200" algn="l">
              <a:lnSpc>
                <a:spcPct val="150000"/>
              </a:lnSpc>
              <a:spcBef>
                <a:spcPts val="1000"/>
              </a:spcBef>
              <a:spcAft>
                <a:spcPts val="0"/>
              </a:spcAft>
              <a:buClr>
                <a:schemeClr val="lt1"/>
              </a:buClr>
              <a:buSzPts val="1200"/>
              <a:buFont typeface="Poppins"/>
              <a:buNone/>
              <a:defRPr b="1"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22"/>
          <p:cNvSpPr txBox="1"/>
          <p:nvPr>
            <p:ph idx="4" type="body"/>
          </p:nvPr>
        </p:nvSpPr>
        <p:spPr>
          <a:xfrm>
            <a:off x="6367050" y="5325278"/>
            <a:ext cx="2154717" cy="419539"/>
          </a:xfrm>
          <a:prstGeom prst="rect">
            <a:avLst/>
          </a:prstGeom>
          <a:noFill/>
          <a:ln>
            <a:noFill/>
          </a:ln>
        </p:spPr>
        <p:txBody>
          <a:bodyPr anchorCtr="0" anchor="t" bIns="45700" lIns="90000" spcFirstLastPara="1" rIns="91425" wrap="square" tIns="45700">
            <a:noAutofit/>
          </a:bodyPr>
          <a:lstStyle>
            <a:lvl1pPr indent="-228600" lvl="0" marL="457200" algn="r">
              <a:lnSpc>
                <a:spcPct val="150000"/>
              </a:lnSpc>
              <a:spcBef>
                <a:spcPts val="1000"/>
              </a:spcBef>
              <a:spcAft>
                <a:spcPts val="0"/>
              </a:spcAft>
              <a:buClr>
                <a:srgbClr val="F4E7EC"/>
              </a:buClr>
              <a:buSzPts val="1200"/>
              <a:buFont typeface="Poppins"/>
              <a:buNone/>
              <a:defRPr b="0" sz="1200">
                <a:solidFill>
                  <a:srgbClr val="F4E7EC"/>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itle 3">
  <p:cSld name="Master Title 3">
    <p:spTree>
      <p:nvGrpSpPr>
        <p:cNvPr id="29" name="Shape 29"/>
        <p:cNvGrpSpPr/>
        <p:nvPr/>
      </p:nvGrpSpPr>
      <p:grpSpPr>
        <a:xfrm>
          <a:off x="0" y="0"/>
          <a:ext cx="0" cy="0"/>
          <a:chOff x="0" y="0"/>
          <a:chExt cx="0" cy="0"/>
        </a:xfrm>
      </p:grpSpPr>
      <p:sp>
        <p:nvSpPr>
          <p:cNvPr id="30" name="Google Shape;30;p4"/>
          <p:cNvSpPr txBox="1"/>
          <p:nvPr>
            <p:ph type="ctrTitle"/>
          </p:nvPr>
        </p:nvSpPr>
        <p:spPr>
          <a:xfrm>
            <a:off x="838201" y="4150126"/>
            <a:ext cx="5257800" cy="19163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subTitle"/>
          </p:nvPr>
        </p:nvSpPr>
        <p:spPr>
          <a:xfrm>
            <a:off x="838200" y="3623895"/>
            <a:ext cx="4318535" cy="3651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rgbClr val="F4E7EC"/>
              </a:buClr>
              <a:buSzPts val="2000"/>
              <a:buNone/>
              <a:defRPr sz="2000">
                <a:solidFill>
                  <a:srgbClr val="F4E7EC"/>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268614" y="634298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
          <p:cNvSpPr/>
          <p:nvPr>
            <p:ph idx="2" type="pic"/>
          </p:nvPr>
        </p:nvSpPr>
        <p:spPr>
          <a:xfrm>
            <a:off x="7035267" y="791478"/>
            <a:ext cx="4318534" cy="5275044"/>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itle 4">
  <p:cSld name="Master Title 4">
    <p:spTree>
      <p:nvGrpSpPr>
        <p:cNvPr id="36" name="Shape 36"/>
        <p:cNvGrpSpPr/>
        <p:nvPr/>
      </p:nvGrpSpPr>
      <p:grpSpPr>
        <a:xfrm>
          <a:off x="0" y="0"/>
          <a:ext cx="0" cy="0"/>
          <a:chOff x="0" y="0"/>
          <a:chExt cx="0" cy="0"/>
        </a:xfrm>
      </p:grpSpPr>
      <p:sp>
        <p:nvSpPr>
          <p:cNvPr id="37" name="Google Shape;37;p5"/>
          <p:cNvSpPr txBox="1"/>
          <p:nvPr>
            <p:ph type="ctrTitle"/>
          </p:nvPr>
        </p:nvSpPr>
        <p:spPr>
          <a:xfrm>
            <a:off x="838201" y="4150126"/>
            <a:ext cx="3664225" cy="19163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5"/>
          <p:cNvSpPr/>
          <p:nvPr>
            <p:ph idx="2" type="pic"/>
          </p:nvPr>
        </p:nvSpPr>
        <p:spPr>
          <a:xfrm>
            <a:off x="4850296" y="791478"/>
            <a:ext cx="6503505" cy="5275044"/>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itle 2">
  <p:cSld name="Master Title 2">
    <p:spTree>
      <p:nvGrpSpPr>
        <p:cNvPr id="42" name="Shape 42"/>
        <p:cNvGrpSpPr/>
        <p:nvPr/>
      </p:nvGrpSpPr>
      <p:grpSpPr>
        <a:xfrm>
          <a:off x="0" y="0"/>
          <a:ext cx="0" cy="0"/>
          <a:chOff x="0" y="0"/>
          <a:chExt cx="0" cy="0"/>
        </a:xfrm>
      </p:grpSpPr>
      <p:sp>
        <p:nvSpPr>
          <p:cNvPr id="43" name="Google Shape;43;p6"/>
          <p:cNvSpPr txBox="1"/>
          <p:nvPr>
            <p:ph type="title"/>
          </p:nvPr>
        </p:nvSpPr>
        <p:spPr>
          <a:xfrm>
            <a:off x="2438400" y="2002632"/>
            <a:ext cx="7315200" cy="184747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6000"/>
              <a:buFont typeface="Poppins"/>
              <a:buNone/>
              <a:defRPr b="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6"/>
          <p:cNvSpPr txBox="1"/>
          <p:nvPr>
            <p:ph idx="1" type="subTitle"/>
          </p:nvPr>
        </p:nvSpPr>
        <p:spPr>
          <a:xfrm>
            <a:off x="2438400" y="4094972"/>
            <a:ext cx="7315200" cy="36512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rgbClr val="F4E7EC"/>
              </a:buClr>
              <a:buSzPts val="2000"/>
              <a:buNone/>
              <a:defRPr sz="2000">
                <a:solidFill>
                  <a:srgbClr val="F4E7EC"/>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itle">
  <p:cSld name="Master Title">
    <p:spTree>
      <p:nvGrpSpPr>
        <p:cNvPr id="48" name="Shape 48"/>
        <p:cNvGrpSpPr/>
        <p:nvPr/>
      </p:nvGrpSpPr>
      <p:grpSpPr>
        <a:xfrm>
          <a:off x="0" y="0"/>
          <a:ext cx="0" cy="0"/>
          <a:chOff x="0" y="0"/>
          <a:chExt cx="0" cy="0"/>
        </a:xfrm>
      </p:grpSpPr>
      <p:sp>
        <p:nvSpPr>
          <p:cNvPr id="49" name="Google Shape;4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7"/>
          <p:cNvSpPr txBox="1"/>
          <p:nvPr/>
        </p:nvSpPr>
        <p:spPr>
          <a:xfrm>
            <a:off x="630905" y="5737967"/>
            <a:ext cx="105783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a:solidFill>
                  <a:schemeClr val="dk1"/>
                </a:solidFill>
                <a:latin typeface="Calibri"/>
                <a:ea typeface="Calibri"/>
                <a:cs typeface="Calibri"/>
                <a:sym typeface="Calibri"/>
              </a:rPr>
              <a:t>영혼</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p:cSld name="TOC">
    <p:spTree>
      <p:nvGrpSpPr>
        <p:cNvPr id="53" name="Shape 53"/>
        <p:cNvGrpSpPr/>
        <p:nvPr/>
      </p:nvGrpSpPr>
      <p:grpSpPr>
        <a:xfrm>
          <a:off x="0" y="0"/>
          <a:ext cx="0" cy="0"/>
          <a:chOff x="0" y="0"/>
          <a:chExt cx="0" cy="0"/>
        </a:xfrm>
      </p:grpSpPr>
      <p:sp>
        <p:nvSpPr>
          <p:cNvPr id="54" name="Google Shape;54;p8"/>
          <p:cNvSpPr/>
          <p:nvPr/>
        </p:nvSpPr>
        <p:spPr>
          <a:xfrm rot="-1166011">
            <a:off x="6688002" y="1308714"/>
            <a:ext cx="4163379" cy="1660039"/>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8"/>
          <p:cNvSpPr/>
          <p:nvPr/>
        </p:nvSpPr>
        <p:spPr>
          <a:xfrm>
            <a:off x="7215809" y="71890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8"/>
          <p:cNvSpPr/>
          <p:nvPr/>
        </p:nvSpPr>
        <p:spPr>
          <a:xfrm>
            <a:off x="10326224" y="2880303"/>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8"/>
          <p:cNvSpPr txBox="1"/>
          <p:nvPr>
            <p:ph type="ctrTitle"/>
          </p:nvPr>
        </p:nvSpPr>
        <p:spPr>
          <a:xfrm>
            <a:off x="7239001" y="1289034"/>
            <a:ext cx="4114800" cy="19163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8"/>
          <p:cNvSpPr txBox="1"/>
          <p:nvPr>
            <p:ph idx="1" type="body"/>
          </p:nvPr>
        </p:nvSpPr>
        <p:spPr>
          <a:xfrm>
            <a:off x="7239000" y="3614070"/>
            <a:ext cx="333916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8"/>
          <p:cNvSpPr txBox="1"/>
          <p:nvPr>
            <p:ph idx="2" type="body"/>
          </p:nvPr>
        </p:nvSpPr>
        <p:spPr>
          <a:xfrm>
            <a:off x="10679296" y="3614070"/>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8"/>
          <p:cNvSpPr txBox="1"/>
          <p:nvPr>
            <p:ph idx="3" type="body"/>
          </p:nvPr>
        </p:nvSpPr>
        <p:spPr>
          <a:xfrm>
            <a:off x="7239000" y="4171695"/>
            <a:ext cx="333916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8"/>
          <p:cNvSpPr txBox="1"/>
          <p:nvPr>
            <p:ph idx="4" type="body"/>
          </p:nvPr>
        </p:nvSpPr>
        <p:spPr>
          <a:xfrm>
            <a:off x="10679296" y="4171695"/>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8"/>
          <p:cNvSpPr txBox="1"/>
          <p:nvPr>
            <p:ph idx="5" type="body"/>
          </p:nvPr>
        </p:nvSpPr>
        <p:spPr>
          <a:xfrm>
            <a:off x="7239000" y="4729320"/>
            <a:ext cx="333916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8"/>
          <p:cNvSpPr txBox="1"/>
          <p:nvPr>
            <p:ph idx="6" type="body"/>
          </p:nvPr>
        </p:nvSpPr>
        <p:spPr>
          <a:xfrm>
            <a:off x="10679296" y="4729320"/>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
          <p:cNvSpPr txBox="1"/>
          <p:nvPr>
            <p:ph idx="7" type="body"/>
          </p:nvPr>
        </p:nvSpPr>
        <p:spPr>
          <a:xfrm>
            <a:off x="7239000" y="5290260"/>
            <a:ext cx="333916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8"/>
          <p:cNvSpPr txBox="1"/>
          <p:nvPr>
            <p:ph idx="8" type="body"/>
          </p:nvPr>
        </p:nvSpPr>
        <p:spPr>
          <a:xfrm>
            <a:off x="10679296" y="5290260"/>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8"/>
          <p:cNvSpPr/>
          <p:nvPr>
            <p:ph idx="9" type="pic"/>
          </p:nvPr>
        </p:nvSpPr>
        <p:spPr>
          <a:xfrm>
            <a:off x="838198" y="791478"/>
            <a:ext cx="5257801" cy="5275044"/>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2">
  <p:cSld name="TOC 2">
    <p:spTree>
      <p:nvGrpSpPr>
        <p:cNvPr id="70" name="Shape 70"/>
        <p:cNvGrpSpPr/>
        <p:nvPr/>
      </p:nvGrpSpPr>
      <p:grpSpPr>
        <a:xfrm>
          <a:off x="0" y="0"/>
          <a:ext cx="0" cy="0"/>
          <a:chOff x="0" y="0"/>
          <a:chExt cx="0" cy="0"/>
        </a:xfrm>
      </p:grpSpPr>
      <p:sp>
        <p:nvSpPr>
          <p:cNvPr id="71" name="Google Shape;71;p9"/>
          <p:cNvSpPr/>
          <p:nvPr/>
        </p:nvSpPr>
        <p:spPr>
          <a:xfrm rot="-802795">
            <a:off x="954504" y="1055151"/>
            <a:ext cx="5582818" cy="1660039"/>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9"/>
          <p:cNvSpPr/>
          <p:nvPr/>
        </p:nvSpPr>
        <p:spPr>
          <a:xfrm>
            <a:off x="1318592" y="80903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9"/>
          <p:cNvSpPr/>
          <p:nvPr/>
        </p:nvSpPr>
        <p:spPr>
          <a:xfrm>
            <a:off x="5844060" y="2686099"/>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9"/>
          <p:cNvSpPr txBox="1"/>
          <p:nvPr>
            <p:ph type="ctrTitle"/>
          </p:nvPr>
        </p:nvSpPr>
        <p:spPr>
          <a:xfrm>
            <a:off x="838199" y="1021643"/>
            <a:ext cx="5841733" cy="19163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9"/>
          <p:cNvSpPr txBox="1"/>
          <p:nvPr>
            <p:ph idx="1" type="body"/>
          </p:nvPr>
        </p:nvSpPr>
        <p:spPr>
          <a:xfrm>
            <a:off x="838199" y="3479316"/>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9"/>
          <p:cNvSpPr txBox="1"/>
          <p:nvPr>
            <p:ph idx="2" type="body"/>
          </p:nvPr>
        </p:nvSpPr>
        <p:spPr>
          <a:xfrm>
            <a:off x="5034013" y="3479316"/>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9"/>
          <p:cNvSpPr txBox="1"/>
          <p:nvPr>
            <p:ph idx="3" type="body"/>
          </p:nvPr>
        </p:nvSpPr>
        <p:spPr>
          <a:xfrm>
            <a:off x="838199" y="4036941"/>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9"/>
          <p:cNvSpPr txBox="1"/>
          <p:nvPr>
            <p:ph idx="4" type="body"/>
          </p:nvPr>
        </p:nvSpPr>
        <p:spPr>
          <a:xfrm>
            <a:off x="5034013" y="4036941"/>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9"/>
          <p:cNvSpPr txBox="1"/>
          <p:nvPr>
            <p:ph idx="5" type="body"/>
          </p:nvPr>
        </p:nvSpPr>
        <p:spPr>
          <a:xfrm>
            <a:off x="838199" y="4594566"/>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9"/>
          <p:cNvSpPr txBox="1"/>
          <p:nvPr>
            <p:ph idx="6" type="body"/>
          </p:nvPr>
        </p:nvSpPr>
        <p:spPr>
          <a:xfrm>
            <a:off x="5034013" y="4594566"/>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9"/>
          <p:cNvSpPr txBox="1"/>
          <p:nvPr>
            <p:ph idx="7" type="body"/>
          </p:nvPr>
        </p:nvSpPr>
        <p:spPr>
          <a:xfrm>
            <a:off x="838199" y="5155506"/>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9"/>
          <p:cNvSpPr txBox="1"/>
          <p:nvPr>
            <p:ph idx="8" type="body"/>
          </p:nvPr>
        </p:nvSpPr>
        <p:spPr>
          <a:xfrm>
            <a:off x="5034013" y="5155506"/>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9"/>
          <p:cNvSpPr txBox="1"/>
          <p:nvPr>
            <p:ph idx="9" type="body"/>
          </p:nvPr>
        </p:nvSpPr>
        <p:spPr>
          <a:xfrm>
            <a:off x="6483482" y="3479316"/>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9"/>
          <p:cNvSpPr txBox="1"/>
          <p:nvPr>
            <p:ph idx="13" type="body"/>
          </p:nvPr>
        </p:nvSpPr>
        <p:spPr>
          <a:xfrm>
            <a:off x="10679296" y="3479316"/>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9"/>
          <p:cNvSpPr txBox="1"/>
          <p:nvPr>
            <p:ph idx="14" type="body"/>
          </p:nvPr>
        </p:nvSpPr>
        <p:spPr>
          <a:xfrm>
            <a:off x="6483482" y="4036941"/>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9"/>
          <p:cNvSpPr txBox="1"/>
          <p:nvPr>
            <p:ph idx="15" type="body"/>
          </p:nvPr>
        </p:nvSpPr>
        <p:spPr>
          <a:xfrm>
            <a:off x="10679296" y="4036941"/>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9"/>
          <p:cNvSpPr txBox="1"/>
          <p:nvPr>
            <p:ph idx="16" type="body"/>
          </p:nvPr>
        </p:nvSpPr>
        <p:spPr>
          <a:xfrm>
            <a:off x="6483482" y="4594566"/>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9"/>
          <p:cNvSpPr txBox="1"/>
          <p:nvPr>
            <p:ph idx="17" type="body"/>
          </p:nvPr>
        </p:nvSpPr>
        <p:spPr>
          <a:xfrm>
            <a:off x="10679296" y="4594566"/>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9"/>
          <p:cNvSpPr txBox="1"/>
          <p:nvPr>
            <p:ph idx="18" type="body"/>
          </p:nvPr>
        </p:nvSpPr>
        <p:spPr>
          <a:xfrm>
            <a:off x="6483482" y="5155506"/>
            <a:ext cx="4195814" cy="365125"/>
          </a:xfrm>
          <a:prstGeom prst="rect">
            <a:avLst/>
          </a:prstGeom>
          <a:noFill/>
          <a:ln>
            <a:noFill/>
          </a:ln>
        </p:spPr>
        <p:txBody>
          <a:bodyPr anchorCtr="0" anchor="ctr" bIns="45700" lIns="90000" spcFirstLastPara="1" rIns="91425" wrap="square" tIns="45700">
            <a:noAutofit/>
          </a:bodyPr>
          <a:lstStyle>
            <a:lvl1pPr indent="-228600" lvl="0" marL="457200" algn="l">
              <a:lnSpc>
                <a:spcPct val="90000"/>
              </a:lnSpc>
              <a:spcBef>
                <a:spcPts val="1000"/>
              </a:spcBef>
              <a:spcAft>
                <a:spcPts val="0"/>
              </a:spcAft>
              <a:buClr>
                <a:schemeClr val="lt1"/>
              </a:buClr>
              <a:buSzPts val="1600"/>
              <a:buFont typeface="Poppins"/>
              <a:buNone/>
              <a:defRPr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9"/>
          <p:cNvSpPr txBox="1"/>
          <p:nvPr>
            <p:ph idx="19" type="body"/>
          </p:nvPr>
        </p:nvSpPr>
        <p:spPr>
          <a:xfrm>
            <a:off x="10679296" y="5155506"/>
            <a:ext cx="674504" cy="365125"/>
          </a:xfrm>
          <a:prstGeom prst="rect">
            <a:avLst/>
          </a:prstGeom>
          <a:noFill/>
          <a:ln>
            <a:noFill/>
          </a:ln>
        </p:spPr>
        <p:txBody>
          <a:bodyPr anchorCtr="0" anchor="ctr" bIns="45700" lIns="90000" spcFirstLastPara="1" rIns="91425" wrap="square" tIns="45700">
            <a:noAutofit/>
          </a:bodyPr>
          <a:lstStyle>
            <a:lvl1pPr indent="-228600" lvl="0" marL="457200" algn="r">
              <a:lnSpc>
                <a:spcPct val="90000"/>
              </a:lnSpc>
              <a:spcBef>
                <a:spcPts val="1000"/>
              </a:spcBef>
              <a:spcAft>
                <a:spcPts val="0"/>
              </a:spcAft>
              <a:buClr>
                <a:srgbClr val="F5B999"/>
              </a:buClr>
              <a:buSzPts val="1600"/>
              <a:buFont typeface="Poppins"/>
              <a:buNone/>
              <a:defRPr sz="1600">
                <a:solidFill>
                  <a:srgbClr val="F5B999"/>
                </a:solidFill>
              </a:defRPr>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lumn">
  <p:cSld name="2 Collumn">
    <p:spTree>
      <p:nvGrpSpPr>
        <p:cNvPr id="94" name="Shape 94"/>
        <p:cNvGrpSpPr/>
        <p:nvPr/>
      </p:nvGrpSpPr>
      <p:grpSpPr>
        <a:xfrm>
          <a:off x="0" y="0"/>
          <a:ext cx="0" cy="0"/>
          <a:chOff x="0" y="0"/>
          <a:chExt cx="0" cy="0"/>
        </a:xfrm>
      </p:grpSpPr>
      <p:sp>
        <p:nvSpPr>
          <p:cNvPr id="95" name="Google Shape;95;p10"/>
          <p:cNvSpPr/>
          <p:nvPr/>
        </p:nvSpPr>
        <p:spPr>
          <a:xfrm rot="-680887">
            <a:off x="3938643" y="944939"/>
            <a:ext cx="4300686" cy="1153421"/>
          </a:xfrm>
          <a:prstGeom prst="ellipse">
            <a:avLst/>
          </a:prstGeom>
          <a:noFill/>
          <a:ln cap="flat" cmpd="sng" w="19050">
            <a:solidFill>
              <a:srgbClr val="F5B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4260574" y="668226"/>
            <a:ext cx="425214" cy="425214"/>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7768555" y="2045530"/>
            <a:ext cx="251940" cy="251940"/>
          </a:xfrm>
          <a:prstGeom prst="plaque">
            <a:avLst>
              <a:gd fmla="val 50000" name="adj"/>
            </a:avLst>
          </a:prstGeom>
          <a:solidFill>
            <a:srgbClr val="F5B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txBox="1"/>
          <p:nvPr>
            <p:ph type="ctrTitle"/>
          </p:nvPr>
        </p:nvSpPr>
        <p:spPr>
          <a:xfrm>
            <a:off x="3175133" y="1021643"/>
            <a:ext cx="5841733" cy="113514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Poppi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0"/>
          <p:cNvSpPr txBox="1"/>
          <p:nvPr>
            <p:ph idx="1" type="body"/>
          </p:nvPr>
        </p:nvSpPr>
        <p:spPr>
          <a:xfrm>
            <a:off x="891207" y="3865287"/>
            <a:ext cx="4901650"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0"/>
          <p:cNvSpPr txBox="1"/>
          <p:nvPr>
            <p:ph idx="2" type="body"/>
          </p:nvPr>
        </p:nvSpPr>
        <p:spPr>
          <a:xfrm>
            <a:off x="891207" y="4705486"/>
            <a:ext cx="4901650"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0"/>
          <p:cNvSpPr txBox="1"/>
          <p:nvPr>
            <p:ph idx="3" type="body"/>
          </p:nvPr>
        </p:nvSpPr>
        <p:spPr>
          <a:xfrm>
            <a:off x="6447184" y="3865287"/>
            <a:ext cx="4901650" cy="657637"/>
          </a:xfrm>
          <a:prstGeom prst="rect">
            <a:avLst/>
          </a:prstGeom>
          <a:noFill/>
          <a:ln>
            <a:noFill/>
          </a:ln>
        </p:spPr>
        <p:txBody>
          <a:bodyPr anchorCtr="0" anchor="ctr" bIns="45700" lIns="90000" spcFirstLastPara="1" rIns="91425" wrap="square" tIns="45700">
            <a:noAutofit/>
          </a:bodyPr>
          <a:lstStyle>
            <a:lvl1pPr indent="-228600" lvl="0" marL="457200" algn="ctr">
              <a:lnSpc>
                <a:spcPct val="90000"/>
              </a:lnSpc>
              <a:spcBef>
                <a:spcPts val="1000"/>
              </a:spcBef>
              <a:spcAft>
                <a:spcPts val="0"/>
              </a:spcAft>
              <a:buClr>
                <a:schemeClr val="lt1"/>
              </a:buClr>
              <a:buSzPts val="1600"/>
              <a:buFont typeface="Poppins"/>
              <a:buNone/>
              <a:defRPr b="1" sz="16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0"/>
          <p:cNvSpPr txBox="1"/>
          <p:nvPr>
            <p:ph idx="4" type="body"/>
          </p:nvPr>
        </p:nvSpPr>
        <p:spPr>
          <a:xfrm>
            <a:off x="6447184" y="4705486"/>
            <a:ext cx="4901650" cy="1130871"/>
          </a:xfrm>
          <a:prstGeom prst="rect">
            <a:avLst/>
          </a:prstGeom>
          <a:noFill/>
          <a:ln>
            <a:noFill/>
          </a:ln>
        </p:spPr>
        <p:txBody>
          <a:bodyPr anchorCtr="0" anchor="t" bIns="45700" lIns="90000" spcFirstLastPara="1" rIns="91425" wrap="square" tIns="45700">
            <a:noAutofit/>
          </a:bodyPr>
          <a:lstStyle>
            <a:lvl1pPr indent="-228600" lvl="0" marL="457200" algn="ctr">
              <a:lnSpc>
                <a:spcPct val="150000"/>
              </a:lnSpc>
              <a:spcBef>
                <a:spcPts val="1000"/>
              </a:spcBef>
              <a:spcAft>
                <a:spcPts val="0"/>
              </a:spcAft>
              <a:buClr>
                <a:schemeClr val="lt1"/>
              </a:buClr>
              <a:buSzPts val="1200"/>
              <a:buFont typeface="Poppins"/>
              <a:buNone/>
              <a:defRPr sz="1200"/>
            </a:lvl1pPr>
            <a:lvl2pPr indent="-228600" lvl="1" marL="914400" algn="l">
              <a:lnSpc>
                <a:spcPct val="90000"/>
              </a:lnSpc>
              <a:spcBef>
                <a:spcPts val="500"/>
              </a:spcBef>
              <a:spcAft>
                <a:spcPts val="0"/>
              </a:spcAft>
              <a:buClr>
                <a:schemeClr val="lt1"/>
              </a:buClr>
              <a:buSzPts val="1600"/>
              <a:buFont typeface="Poppins"/>
              <a:buNone/>
              <a:defRPr sz="1600"/>
            </a:lvl2pPr>
            <a:lvl3pPr indent="-228600" lvl="2" marL="1371600" algn="l">
              <a:lnSpc>
                <a:spcPct val="90000"/>
              </a:lnSpc>
              <a:spcBef>
                <a:spcPts val="500"/>
              </a:spcBef>
              <a:spcAft>
                <a:spcPts val="0"/>
              </a:spcAft>
              <a:buClr>
                <a:schemeClr val="lt1"/>
              </a:buClr>
              <a:buSzPts val="1600"/>
              <a:buFont typeface="Poppins"/>
              <a:buNone/>
              <a:defRPr sz="1600"/>
            </a:lvl3pPr>
            <a:lvl4pPr indent="-228600" lvl="3" marL="1828800" algn="l">
              <a:lnSpc>
                <a:spcPct val="90000"/>
              </a:lnSpc>
              <a:spcBef>
                <a:spcPts val="500"/>
              </a:spcBef>
              <a:spcAft>
                <a:spcPts val="0"/>
              </a:spcAft>
              <a:buClr>
                <a:schemeClr val="lt1"/>
              </a:buClr>
              <a:buSzPts val="1600"/>
              <a:buFont typeface="Poppins"/>
              <a:buNone/>
              <a:defRPr sz="1600"/>
            </a:lvl4pPr>
            <a:lvl5pPr indent="-228600" lvl="4" marL="2286000" algn="l">
              <a:lnSpc>
                <a:spcPct val="90000"/>
              </a:lnSpc>
              <a:spcBef>
                <a:spcPts val="500"/>
              </a:spcBef>
              <a:spcAft>
                <a:spcPts val="0"/>
              </a:spcAft>
              <a:buClr>
                <a:schemeClr val="lt1"/>
              </a:buClr>
              <a:buSzPts val="1600"/>
              <a:buFont typeface="Poppins"/>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0"/>
          <p:cNvSpPr/>
          <p:nvPr>
            <p:ph idx="5" type="pic"/>
          </p:nvPr>
        </p:nvSpPr>
        <p:spPr>
          <a:xfrm>
            <a:off x="2858327" y="2764673"/>
            <a:ext cx="967409" cy="918052"/>
          </a:xfrm>
          <a:prstGeom prst="rect">
            <a:avLst/>
          </a:prstGeom>
          <a:solidFill>
            <a:schemeClr val="lt1"/>
          </a:solidFill>
          <a:ln>
            <a:noFill/>
          </a:ln>
        </p:spPr>
      </p:sp>
      <p:sp>
        <p:nvSpPr>
          <p:cNvPr id="107" name="Google Shape;107;p10"/>
          <p:cNvSpPr/>
          <p:nvPr>
            <p:ph idx="6" type="pic"/>
          </p:nvPr>
        </p:nvSpPr>
        <p:spPr>
          <a:xfrm>
            <a:off x="8414304" y="2764673"/>
            <a:ext cx="967409" cy="918052"/>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slideLayout" Target="../slideLayouts/slideLayout20.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24" Type="http://schemas.openxmlformats.org/officeDocument/2006/relationships/theme" Target="../theme/theme1.xml"/><Relationship Id="rId12" Type="http://schemas.openxmlformats.org/officeDocument/2006/relationships/slideLayout" Target="../slideLayouts/slideLayout10.xml"/><Relationship Id="rId23"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A19"/>
        </a:solidFill>
      </p:bgPr>
    </p:bg>
    <p:spTree>
      <p:nvGrpSpPr>
        <p:cNvPr id="9" name="Shape 9"/>
        <p:cNvGrpSpPr/>
        <p:nvPr/>
      </p:nvGrpSpPr>
      <p:grpSpPr>
        <a:xfrm>
          <a:off x="0" y="0"/>
          <a:ext cx="0" cy="0"/>
          <a:chOff x="0" y="0"/>
          <a:chExt cx="0" cy="0"/>
        </a:xfrm>
      </p:grpSpPr>
      <p:sp>
        <p:nvSpPr>
          <p:cNvPr id="10" name="Google Shape;10;p1"/>
          <p:cNvSpPr/>
          <p:nvPr/>
        </p:nvSpPr>
        <p:spPr>
          <a:xfrm rot="-2103499">
            <a:off x="-959225" y="175511"/>
            <a:ext cx="3890682" cy="1315625"/>
          </a:xfrm>
          <a:prstGeom prst="rect">
            <a:avLst/>
          </a:prstGeom>
          <a:solidFill>
            <a:schemeClr val="accent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5B999"/>
              </a:solidFill>
              <a:latin typeface="Calibri"/>
              <a:ea typeface="Calibri"/>
              <a:cs typeface="Calibri"/>
              <a:sym typeface="Calibri"/>
            </a:endParaRPr>
          </a:p>
        </p:txBody>
      </p:sp>
      <p:sp>
        <p:nvSpPr>
          <p:cNvPr id="11" name="Google Shape;11;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Poppins"/>
              <a:buNone/>
              <a:defRPr b="0" i="0" sz="4400" u="none" cap="none" strike="noStrik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Poppins"/>
                <a:ea typeface="Poppins"/>
                <a:cs typeface="Poppins"/>
                <a:sym typeface="Poppins"/>
              </a:defRPr>
            </a:lvl1pPr>
            <a:lvl2pPr indent="-228600" lvl="1" marL="914400"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Poppins"/>
                <a:ea typeface="Poppins"/>
                <a:cs typeface="Poppins"/>
                <a:sym typeface="Poppins"/>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Poppins"/>
                <a:ea typeface="Poppins"/>
                <a:cs typeface="Poppins"/>
                <a:sym typeface="Poppins"/>
              </a:defRPr>
            </a:lvl3pPr>
            <a:lvl4pPr indent="-228600" lvl="3" marL="18288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Poppins"/>
                <a:ea typeface="Poppins"/>
                <a:cs typeface="Poppins"/>
                <a:sym typeface="Poppins"/>
              </a:defRPr>
            </a:lvl4pPr>
            <a:lvl5pPr indent="-228600" lvl="4" marL="22860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Poppins"/>
                <a:ea typeface="Poppins"/>
                <a:cs typeface="Poppins"/>
                <a:sym typeface="Poppins"/>
              </a:defRPr>
            </a:lvl1pPr>
            <a:lvl2pPr indent="0" lvl="1" marL="0" marR="0" rtl="0" algn="r">
              <a:spcBef>
                <a:spcPts val="0"/>
              </a:spcBef>
              <a:buNone/>
              <a:defRPr b="0" i="0" sz="1200" u="none" cap="none" strike="noStrike">
                <a:solidFill>
                  <a:srgbClr val="888888"/>
                </a:solidFill>
                <a:latin typeface="Poppins"/>
                <a:ea typeface="Poppins"/>
                <a:cs typeface="Poppins"/>
                <a:sym typeface="Poppins"/>
              </a:defRPr>
            </a:lvl2pPr>
            <a:lvl3pPr indent="0" lvl="2" marL="0" marR="0" rtl="0" algn="r">
              <a:spcBef>
                <a:spcPts val="0"/>
              </a:spcBef>
              <a:buNone/>
              <a:defRPr b="0" i="0" sz="1200" u="none" cap="none" strike="noStrike">
                <a:solidFill>
                  <a:srgbClr val="888888"/>
                </a:solidFill>
                <a:latin typeface="Poppins"/>
                <a:ea typeface="Poppins"/>
                <a:cs typeface="Poppins"/>
                <a:sym typeface="Poppins"/>
              </a:defRPr>
            </a:lvl3pPr>
            <a:lvl4pPr indent="0" lvl="3" marL="0" marR="0" rtl="0" algn="r">
              <a:spcBef>
                <a:spcPts val="0"/>
              </a:spcBef>
              <a:buNone/>
              <a:defRPr b="0" i="0" sz="1200" u="none" cap="none" strike="noStrike">
                <a:solidFill>
                  <a:srgbClr val="888888"/>
                </a:solidFill>
                <a:latin typeface="Poppins"/>
                <a:ea typeface="Poppins"/>
                <a:cs typeface="Poppins"/>
                <a:sym typeface="Poppins"/>
              </a:defRPr>
            </a:lvl4pPr>
            <a:lvl5pPr indent="0" lvl="4" marL="0" marR="0" rtl="0" algn="r">
              <a:spcBef>
                <a:spcPts val="0"/>
              </a:spcBef>
              <a:buNone/>
              <a:defRPr b="0" i="0" sz="1200" u="none" cap="none" strike="noStrike">
                <a:solidFill>
                  <a:srgbClr val="888888"/>
                </a:solidFill>
                <a:latin typeface="Poppins"/>
                <a:ea typeface="Poppins"/>
                <a:cs typeface="Poppins"/>
                <a:sym typeface="Poppins"/>
              </a:defRPr>
            </a:lvl5pPr>
            <a:lvl6pPr indent="0" lvl="5" marL="0" marR="0" rtl="0" algn="r">
              <a:spcBef>
                <a:spcPts val="0"/>
              </a:spcBef>
              <a:buNone/>
              <a:defRPr b="0" i="0" sz="1200" u="none" cap="none" strike="noStrike">
                <a:solidFill>
                  <a:srgbClr val="888888"/>
                </a:solidFill>
                <a:latin typeface="Poppins"/>
                <a:ea typeface="Poppins"/>
                <a:cs typeface="Poppins"/>
                <a:sym typeface="Poppins"/>
              </a:defRPr>
            </a:lvl6pPr>
            <a:lvl7pPr indent="0" lvl="6" marL="0" marR="0" rtl="0" algn="r">
              <a:spcBef>
                <a:spcPts val="0"/>
              </a:spcBef>
              <a:buNone/>
              <a:defRPr b="0" i="0" sz="1200" u="none" cap="none" strike="noStrike">
                <a:solidFill>
                  <a:srgbClr val="888888"/>
                </a:solidFill>
                <a:latin typeface="Poppins"/>
                <a:ea typeface="Poppins"/>
                <a:cs typeface="Poppins"/>
                <a:sym typeface="Poppins"/>
              </a:defRPr>
            </a:lvl7pPr>
            <a:lvl8pPr indent="0" lvl="7" marL="0" marR="0" rtl="0" algn="r">
              <a:spcBef>
                <a:spcPts val="0"/>
              </a:spcBef>
              <a:buNone/>
              <a:defRPr b="0" i="0" sz="1200" u="none" cap="none" strike="noStrike">
                <a:solidFill>
                  <a:srgbClr val="888888"/>
                </a:solidFill>
                <a:latin typeface="Poppins"/>
                <a:ea typeface="Poppins"/>
                <a:cs typeface="Poppins"/>
                <a:sym typeface="Poppins"/>
              </a:defRPr>
            </a:lvl8pPr>
            <a:lvl9pPr indent="0" lvl="8" marL="0" marR="0" rtl="0" algn="r">
              <a:spcBef>
                <a:spcPts val="0"/>
              </a:spcBef>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weapon, knife, dark&#10;&#10;Description automatically generated" id="16" name="Google Shape;16;p1"/>
          <p:cNvPicPr preferRelativeResize="0"/>
          <p:nvPr/>
        </p:nvPicPr>
        <p:blipFill rotWithShape="1">
          <a:blip r:embed="rId1">
            <a:alphaModFix/>
          </a:blip>
          <a:srcRect b="0" l="0" r="0" t="0"/>
          <a:stretch/>
        </p:blipFill>
        <p:spPr>
          <a:xfrm>
            <a:off x="-16809" y="-291726"/>
            <a:ext cx="2324100" cy="1739900"/>
          </a:xfrm>
          <a:prstGeom prst="rect">
            <a:avLst/>
          </a:prstGeom>
          <a:noFill/>
          <a:ln>
            <a:noFill/>
          </a:ln>
        </p:spPr>
      </p:pic>
      <p:pic>
        <p:nvPicPr>
          <p:cNvPr descr="A picture containing night&#10;&#10;Description automatically generated" id="17" name="Google Shape;17;p1"/>
          <p:cNvPicPr preferRelativeResize="0"/>
          <p:nvPr/>
        </p:nvPicPr>
        <p:blipFill rotWithShape="1">
          <a:blip r:embed="rId2">
            <a:alphaModFix/>
          </a:blip>
          <a:srcRect b="0" l="0" r="0" t="0"/>
          <a:stretch/>
        </p:blipFill>
        <p:spPr>
          <a:xfrm rot="-3152985">
            <a:off x="-283884" y="184151"/>
            <a:ext cx="2540000" cy="1612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1" Type="http://schemas.openxmlformats.org/officeDocument/2006/relationships/hyperlink" Target="https://asianwiki.com/Youth_of_May" TargetMode="External"/><Relationship Id="rId10" Type="http://schemas.openxmlformats.org/officeDocument/2006/relationships/hyperlink" Target="https://asianwiki.com/Love_All_Play" TargetMode="External"/><Relationship Id="rId13" Type="http://schemas.openxmlformats.org/officeDocument/2006/relationships/hyperlink" Target="https://asianwiki.com/At_Eighteen" TargetMode="External"/><Relationship Id="rId12" Type="http://schemas.openxmlformats.org/officeDocument/2006/relationships/hyperlink" Target="https://asianwiki.com/More_Than_Friends"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n.wikipedia.org/wiki/Jang_Hyun-sung" TargetMode="External"/><Relationship Id="rId4" Type="http://schemas.openxmlformats.org/officeDocument/2006/relationships/hyperlink" Target="https://en.wikipedia.org/wiki/Jang_Hyun-sung" TargetMode="External"/><Relationship Id="rId9" Type="http://schemas.openxmlformats.org/officeDocument/2006/relationships/hyperlink" Target="https://asianwiki.com/Insider_(Korean_Drama)" TargetMode="External"/><Relationship Id="rId15" Type="http://schemas.openxmlformats.org/officeDocument/2006/relationships/hyperlink" Target="https://asianwiki.com/Beautiful_World_(Korean_Drama)" TargetMode="External"/><Relationship Id="rId14" Type="http://schemas.openxmlformats.org/officeDocument/2006/relationships/hyperlink" Target="https://asianwiki.com/Designated_Survivor:_60_Days" TargetMode="External"/><Relationship Id="rId17" Type="http://schemas.openxmlformats.org/officeDocument/2006/relationships/hyperlink" Target="https://asianwiki.com/Suits_(Korean_Drama)" TargetMode="External"/><Relationship Id="rId16" Type="http://schemas.openxmlformats.org/officeDocument/2006/relationships/hyperlink" Target="https://asianwiki.com/Encounter_(Korean_Drama)" TargetMode="External"/><Relationship Id="rId5" Type="http://schemas.openxmlformats.org/officeDocument/2006/relationships/hyperlink" Target="https://en.wikipedia.org/wiki/Jang_Hyun-sung" TargetMode="External"/><Relationship Id="rId19" Type="http://schemas.openxmlformats.org/officeDocument/2006/relationships/image" Target="../media/image24.jpg"/><Relationship Id="rId6" Type="http://schemas.openxmlformats.org/officeDocument/2006/relationships/hyperlink" Target="https://asianwiki.com/Crash_Course_in_Romance" TargetMode="External"/><Relationship Id="rId18" Type="http://schemas.openxmlformats.org/officeDocument/2006/relationships/image" Target="../media/image20.jpg"/><Relationship Id="rId7" Type="http://schemas.openxmlformats.org/officeDocument/2006/relationships/hyperlink" Target="https://asianwiki.com/Reborn_Rich" TargetMode="External"/><Relationship Id="rId8" Type="http://schemas.openxmlformats.org/officeDocument/2006/relationships/hyperlink" Target="https://asianwiki.com/Extraordinary_Attorney_Woo" TargetMode="External"/></Relationships>
</file>

<file path=ppt/slides/_rels/slide11.xml.rels><?xml version="1.0" encoding="UTF-8" standalone="yes"?><Relationships xmlns="http://schemas.openxmlformats.org/package/2006/relationships"><Relationship Id="rId10" Type="http://schemas.openxmlformats.org/officeDocument/2006/relationships/image" Target="../media/image23.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muzofox.net/mp3/kang+san+ae+how" TargetMode="External"/><Relationship Id="rId4" Type="http://schemas.openxmlformats.org/officeDocument/2006/relationships/hyperlink" Target="http://www.muzofox.net/mp3/kang+san+ae+how" TargetMode="External"/><Relationship Id="rId9" Type="http://schemas.openxmlformats.org/officeDocument/2006/relationships/image" Target="../media/image28.jpg"/><Relationship Id="rId5" Type="http://schemas.openxmlformats.org/officeDocument/2006/relationships/hyperlink" Target="http://www.muzofox.net/mp3/kang+san+ae+how" TargetMode="External"/><Relationship Id="rId6" Type="http://schemas.openxmlformats.org/officeDocument/2006/relationships/hyperlink" Target="http://www.muzofox.net/mp3/kang+san+ae+how" TargetMode="External"/><Relationship Id="rId7" Type="http://schemas.openxmlformats.org/officeDocument/2006/relationships/hyperlink" Target="https://en.wikipedia.org/wiki/A_Quiet_Dream" TargetMode="External"/><Relationship Id="rId8" Type="http://schemas.openxmlformats.org/officeDocument/2006/relationships/hyperlink" Target="https://en.wikipedia.org/wiki/Battlefield_Heroes_(fil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en.wikipedia.org/wiki/Yoon_Do-hyun" TargetMode="External"/><Relationship Id="rId4" Type="http://schemas.openxmlformats.org/officeDocument/2006/relationships/image" Target="../media/image25.jp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hyperlink" Target="http://www.koreatimes.co.kr/www/common/printpreview.asp?categoryCode=145&amp;newsIdx=6487" TargetMode="External"/><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34.jpg"/><Relationship Id="rId5" Type="http://schemas.openxmlformats.org/officeDocument/2006/relationships/image" Target="../media/image36.jpg"/><Relationship Id="rId6"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2.jpg"/><Relationship Id="rId4" Type="http://schemas.openxmlformats.org/officeDocument/2006/relationships/image" Target="../media/image52.jpg"/><Relationship Id="rId5" Type="http://schemas.openxmlformats.org/officeDocument/2006/relationships/image" Target="../media/image58.jpg"/><Relationship Id="rId6"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55.jpg"/><Relationship Id="rId10" Type="http://schemas.openxmlformats.org/officeDocument/2006/relationships/image" Target="../media/image57.png"/><Relationship Id="rId13" Type="http://schemas.openxmlformats.org/officeDocument/2006/relationships/image" Target="../media/image56.pn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5.png"/><Relationship Id="rId15" Type="http://schemas.openxmlformats.org/officeDocument/2006/relationships/image" Target="../media/image53.png"/><Relationship Id="rId14" Type="http://schemas.openxmlformats.org/officeDocument/2006/relationships/image" Target="../media/image54.png"/><Relationship Id="rId16" Type="http://schemas.openxmlformats.org/officeDocument/2006/relationships/image" Target="../media/image51.png"/><Relationship Id="rId5" Type="http://schemas.openxmlformats.org/officeDocument/2006/relationships/image" Target="../media/image47.jpg"/><Relationship Id="rId6" Type="http://schemas.openxmlformats.org/officeDocument/2006/relationships/image" Target="../media/image50.png"/><Relationship Id="rId7" Type="http://schemas.openxmlformats.org/officeDocument/2006/relationships/image" Target="../media/image46.png"/><Relationship Id="rId8"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9.jpg"/><Relationship Id="rId9" Type="http://schemas.openxmlformats.org/officeDocument/2006/relationships/image" Target="../media/image29.png"/><Relationship Id="rId5" Type="http://schemas.openxmlformats.org/officeDocument/2006/relationships/image" Target="../media/image16.jpg"/><Relationship Id="rId6" Type="http://schemas.openxmlformats.org/officeDocument/2006/relationships/image" Target="../media/image5.jpg"/><Relationship Id="rId7" Type="http://schemas.openxmlformats.org/officeDocument/2006/relationships/image" Target="../media/image13.jpg"/><Relationship Id="rId8"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5.jpg"/><Relationship Id="rId4" Type="http://schemas.openxmlformats.org/officeDocument/2006/relationships/image" Target="../media/image14.jpg"/><Relationship Id="rId5"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0" Type="http://schemas.openxmlformats.org/officeDocument/2006/relationships/hyperlink" Target="https://asianwiki.com/Veteran_(Korean_Movie)" TargetMode="External"/><Relationship Id="rId11" Type="http://schemas.openxmlformats.org/officeDocument/2006/relationships/hyperlink" Target="https://asianwiki.com/New_World_(Korean_Movie)" TargetMode="External"/><Relationship Id="rId10" Type="http://schemas.openxmlformats.org/officeDocument/2006/relationships/hyperlink" Target="https://asianwiki.com/2015_(52nd)_Daejong_Film_Awards" TargetMode="External"/><Relationship Id="rId21" Type="http://schemas.openxmlformats.org/officeDocument/2006/relationships/hyperlink" Target="https://asianwiki.com/New_World_(Korean_Movie)" TargetMode="External"/><Relationship Id="rId13" Type="http://schemas.openxmlformats.org/officeDocument/2006/relationships/hyperlink" Target="https://asianwiki.com/The_Unjust" TargetMode="External"/><Relationship Id="rId12" Type="http://schemas.openxmlformats.org/officeDocument/2006/relationships/hyperlink" Target="https://asianwiki.com/2013_(34th)_Blue_Dragon_Film_Awards"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4.jpg"/><Relationship Id="rId9" Type="http://schemas.openxmlformats.org/officeDocument/2006/relationships/hyperlink" Target="https://asianwiki.com/Ode_To_My_Father" TargetMode="External"/><Relationship Id="rId15" Type="http://schemas.openxmlformats.org/officeDocument/2006/relationships/hyperlink" Target="https://asianwiki.com/Deliver_Us_From_Evil" TargetMode="External"/><Relationship Id="rId14" Type="http://schemas.openxmlformats.org/officeDocument/2006/relationships/hyperlink" Target="https://asianwiki.com/2011_(15th)_Fantasia_Film_Festival" TargetMode="External"/><Relationship Id="rId17" Type="http://schemas.openxmlformats.org/officeDocument/2006/relationships/hyperlink" Target="https://asianwiki.com/Deliver_Us_From_Evil" TargetMode="External"/><Relationship Id="rId16" Type="http://schemas.openxmlformats.org/officeDocument/2006/relationships/hyperlink" Target="https://asianwiki.com/Deliver_Us_From_Evil" TargetMode="External"/><Relationship Id="rId5" Type="http://schemas.openxmlformats.org/officeDocument/2006/relationships/hyperlink" Target="https://asianwiki.com/The_Spy_Gone_North" TargetMode="External"/><Relationship Id="rId19" Type="http://schemas.openxmlformats.org/officeDocument/2006/relationships/hyperlink" Target="https://asianwiki.com/The_Battleship_Island" TargetMode="External"/><Relationship Id="rId6" Type="http://schemas.openxmlformats.org/officeDocument/2006/relationships/hyperlink" Target="https://asianwiki.com/2018_(39th)_Blue_Dragon_Film_Awards" TargetMode="External"/><Relationship Id="rId18" Type="http://schemas.openxmlformats.org/officeDocument/2006/relationships/hyperlink" Target="https://asianwiki.com/The_Spy_Gone_North" TargetMode="External"/><Relationship Id="rId7" Type="http://schemas.openxmlformats.org/officeDocument/2006/relationships/hyperlink" Target="https://asianwiki.com/The_Spy_Gone_North" TargetMode="External"/><Relationship Id="rId8" Type="http://schemas.openxmlformats.org/officeDocument/2006/relationships/hyperlink" Target="https://asianwiki.com/2018_(55th)_Daejong_Film_Awards" TargetMode="External"/></Relationships>
</file>

<file path=ppt/slides/_rels/slide7.xml.rels><?xml version="1.0" encoding="UTF-8" standalone="yes"?><Relationships xmlns="http://schemas.openxmlformats.org/package/2006/relationships"><Relationship Id="rId20" Type="http://schemas.openxmlformats.org/officeDocument/2006/relationships/hyperlink" Target="https://asianwiki.com/My_Boss,_My_Teacher" TargetMode="External"/><Relationship Id="rId11" Type="http://schemas.openxmlformats.org/officeDocument/2006/relationships/hyperlink" Target="https://asianwiki.com/I_Can_Hear_Your_Voice" TargetMode="External"/><Relationship Id="rId10" Type="http://schemas.openxmlformats.org/officeDocument/2006/relationships/hyperlink" Target="https://asianwiki.com/2014_SBS_Drama_Awards" TargetMode="External"/><Relationship Id="rId21" Type="http://schemas.openxmlformats.org/officeDocument/2006/relationships/hyperlink" Target="https://asianwiki.com/I_Can_Hear_Your_Voice" TargetMode="External"/><Relationship Id="rId13" Type="http://schemas.openxmlformats.org/officeDocument/2006/relationships/hyperlink" Target="https://asianwiki.com/Ojakgyo_Family" TargetMode="External"/><Relationship Id="rId12" Type="http://schemas.openxmlformats.org/officeDocument/2006/relationships/hyperlink" Target="https://asianwiki.com/2014_SBS_Drama_Awards"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22.jpg"/><Relationship Id="rId9" Type="http://schemas.openxmlformats.org/officeDocument/2006/relationships/hyperlink" Target="https://asianwiki.com/Endless_Love_(Korean_Drama)" TargetMode="External"/><Relationship Id="rId15" Type="http://schemas.openxmlformats.org/officeDocument/2006/relationships/hyperlink" Target="https://en.wikipedia.org/wiki/Jung_Woong-in#Awards" TargetMode="External"/><Relationship Id="rId14" Type="http://schemas.openxmlformats.org/officeDocument/2006/relationships/hyperlink" Target="https://asianwiki.com/2011_KBS_Drama_Awards" TargetMode="External"/><Relationship Id="rId17" Type="http://schemas.openxmlformats.org/officeDocument/2006/relationships/hyperlink" Target="https://asianwiki.com/The_Prison" TargetMode="External"/><Relationship Id="rId16" Type="http://schemas.openxmlformats.org/officeDocument/2006/relationships/hyperlink" Target="https://asianwiki.com/Seoul_Vibe" TargetMode="External"/><Relationship Id="rId5" Type="http://schemas.openxmlformats.org/officeDocument/2006/relationships/hyperlink" Target="https://asianwiki.com/Woman_of_9.9_Billion" TargetMode="External"/><Relationship Id="rId19" Type="http://schemas.openxmlformats.org/officeDocument/2006/relationships/hyperlink" Target="https://asianwiki.com/Veteran_(Korean_Movie)" TargetMode="External"/><Relationship Id="rId6" Type="http://schemas.openxmlformats.org/officeDocument/2006/relationships/hyperlink" Target="https://asianwiki.com/2019_KBS_Drama_Awards" TargetMode="External"/><Relationship Id="rId18" Type="http://schemas.openxmlformats.org/officeDocument/2006/relationships/hyperlink" Target="https://asianwiki.com/Pachinko_(Drama)" TargetMode="External"/><Relationship Id="rId7" Type="http://schemas.openxmlformats.org/officeDocument/2006/relationships/hyperlink" Target="https://asianwiki.com/Ms._Ma,_Nemesis" TargetMode="External"/><Relationship Id="rId8" Type="http://schemas.openxmlformats.org/officeDocument/2006/relationships/hyperlink" Target="https://asianwiki.com/2018_SBS_Drama_Awards"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en.wikipedia.org/wiki/Jang_Hyun-sung" TargetMode="External"/><Relationship Id="rId10" Type="http://schemas.openxmlformats.org/officeDocument/2006/relationships/hyperlink" Target="https://asianwiki.com/2013_SBS_Drama_Awards" TargetMode="External"/><Relationship Id="rId13" Type="http://schemas.openxmlformats.org/officeDocument/2006/relationships/hyperlink" Target="https://asianwiki.com/Rebound_(Korean_Movie)" TargetMode="External"/><Relationship Id="rId12" Type="http://schemas.openxmlformats.org/officeDocument/2006/relationships/hyperlink" Target="https://en.wikipedia.org/wiki/Jang_Hyun-sung"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asianwiki.com/Doctor_Prisoner" TargetMode="External"/><Relationship Id="rId4" Type="http://schemas.openxmlformats.org/officeDocument/2006/relationships/hyperlink" Target="https://asianwiki.com/2019_KBS_Drama_Awards" TargetMode="External"/><Relationship Id="rId9" Type="http://schemas.openxmlformats.org/officeDocument/2006/relationships/hyperlink" Target="https://asianwiki.com/Goddess_of_Marriage" TargetMode="External"/><Relationship Id="rId15" Type="http://schemas.openxmlformats.org/officeDocument/2006/relationships/hyperlink" Target="https://asianwiki.com/The_Advocate:_A_Missing_Body" TargetMode="External"/><Relationship Id="rId14" Type="http://schemas.openxmlformats.org/officeDocument/2006/relationships/hyperlink" Target="https://asianwiki.com/Money_Heist:_Korea_-_Joint_Economic_Area_Part_II" TargetMode="External"/><Relationship Id="rId17" Type="http://schemas.openxmlformats.org/officeDocument/2006/relationships/image" Target="../media/image7.png"/><Relationship Id="rId16" Type="http://schemas.openxmlformats.org/officeDocument/2006/relationships/image" Target="../media/image12.jpg"/><Relationship Id="rId5" Type="http://schemas.openxmlformats.org/officeDocument/2006/relationships/hyperlink" Target="https://asianwiki.com/Doctors_(Korean_Drama)" TargetMode="External"/><Relationship Id="rId6" Type="http://schemas.openxmlformats.org/officeDocument/2006/relationships/hyperlink" Target="https://asianwiki.com/2016_(9th)_Korea_Drama_Awards" TargetMode="External"/><Relationship Id="rId7" Type="http://schemas.openxmlformats.org/officeDocument/2006/relationships/hyperlink" Target="https://asianwiki.com/Heard_It_Through_the_Grapevine" TargetMode="External"/><Relationship Id="rId8" Type="http://schemas.openxmlformats.org/officeDocument/2006/relationships/hyperlink" Target="https://asianwiki.com/2015_SBS_Drama_Awards"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asianwiki.com/Smile_Again_-_Korean_Drama" TargetMode="External"/><Relationship Id="rId10" Type="http://schemas.openxmlformats.org/officeDocument/2006/relationships/hyperlink" Target="https://asianwiki.com/Be_My_Guest" TargetMode="External"/><Relationship Id="rId13" Type="http://schemas.openxmlformats.org/officeDocument/2006/relationships/hyperlink" Target="https://asianwiki.com/Love_and_Obsession" TargetMode="External"/><Relationship Id="rId12" Type="http://schemas.openxmlformats.org/officeDocument/2006/relationships/hyperlink" Target="https://asianwiki.com/Loving_You_a_Thousand_Times"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n.wikipedia.org/wiki/Jang_Hyun-sung" TargetMode="External"/><Relationship Id="rId4" Type="http://schemas.openxmlformats.org/officeDocument/2006/relationships/hyperlink" Target="https://en.wikipedia.org/wiki/Jang_Hyun-sung" TargetMode="External"/><Relationship Id="rId9" Type="http://schemas.openxmlformats.org/officeDocument/2006/relationships/hyperlink" Target="https://asianwiki.com/Sin_of_a_Family" TargetMode="External"/><Relationship Id="rId15" Type="http://schemas.openxmlformats.org/officeDocument/2006/relationships/image" Target="../media/image10.jpg"/><Relationship Id="rId14" Type="http://schemas.openxmlformats.org/officeDocument/2006/relationships/image" Target="../media/image11.jpg"/><Relationship Id="rId5" Type="http://schemas.openxmlformats.org/officeDocument/2006/relationships/hyperlink" Target="https://en.wikipedia.org/wiki/Jang_Hyun-sung" TargetMode="External"/><Relationship Id="rId6" Type="http://schemas.openxmlformats.org/officeDocument/2006/relationships/hyperlink" Target="https://asianwiki.com/Rebound_(Korean_Movie)" TargetMode="External"/><Relationship Id="rId7" Type="http://schemas.openxmlformats.org/officeDocument/2006/relationships/hyperlink" Target="https://asianwiki.com/The_Eldest" TargetMode="External"/><Relationship Id="rId8" Type="http://schemas.openxmlformats.org/officeDocument/2006/relationships/hyperlink" Target="https://asianwiki.com/Can_We_Get_Married%3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People walking in a street&#10;&#10;Description automatically generated with low confidence" id="284" name="Google Shape;284;p23"/>
          <p:cNvPicPr preferRelativeResize="0"/>
          <p:nvPr/>
        </p:nvPicPr>
        <p:blipFill rotWithShape="1">
          <a:blip r:embed="rId3">
            <a:alphaModFix/>
          </a:blip>
          <a:srcRect b="0" l="0" r="27206" t="21174"/>
          <a:stretch/>
        </p:blipFill>
        <p:spPr>
          <a:xfrm>
            <a:off x="3274223" y="1567135"/>
            <a:ext cx="7701217" cy="4789215"/>
          </a:xfrm>
          <a:prstGeom prst="rect">
            <a:avLst/>
          </a:prstGeom>
          <a:noFill/>
          <a:ln>
            <a:noFill/>
          </a:ln>
        </p:spPr>
      </p:pic>
      <p:sp>
        <p:nvSpPr>
          <p:cNvPr id="285" name="Google Shape;285;p23"/>
          <p:cNvSpPr txBox="1"/>
          <p:nvPr/>
        </p:nvSpPr>
        <p:spPr>
          <a:xfrm>
            <a:off x="711647" y="2482794"/>
            <a:ext cx="2322285" cy="1754326"/>
          </a:xfrm>
          <a:prstGeom prst="rect">
            <a:avLst/>
          </a:prstGeom>
          <a:noFill/>
          <a:ln>
            <a:noFill/>
          </a:ln>
          <a:effectLst>
            <a:outerShdw blurRad="214204" sx="142000" rotWithShape="0" algn="ctr" dir="5400000" dist="50800" sy="142000">
              <a:srgbClr val="FFC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160" u="none" cap="none" strike="noStrike">
                <a:solidFill>
                  <a:srgbClr val="FF0000"/>
                </a:solidFill>
                <a:latin typeface="Arial"/>
                <a:ea typeface="Arial"/>
                <a:cs typeface="Arial"/>
                <a:sym typeface="Arial"/>
              </a:rPr>
              <a:t>BODY &amp; SEOUL</a:t>
            </a:r>
            <a:endParaRPr/>
          </a:p>
          <a:p>
            <a:pPr indent="0" lvl="0" marL="0" marR="0" rtl="0" algn="l">
              <a:spcBef>
                <a:spcPts val="0"/>
              </a:spcBef>
              <a:spcAft>
                <a:spcPts val="0"/>
              </a:spcAft>
              <a:buNone/>
            </a:pPr>
            <a:r>
              <a:t/>
            </a:r>
            <a:endParaRPr b="1" sz="2160">
              <a:solidFill>
                <a:srgbClr val="FF0000"/>
              </a:solidFill>
              <a:latin typeface="Arial"/>
              <a:ea typeface="Arial"/>
              <a:cs typeface="Arial"/>
              <a:sym typeface="Arial"/>
            </a:endParaRPr>
          </a:p>
          <a:p>
            <a:pPr indent="0" lvl="0" marL="0" marR="0" rtl="0" algn="l">
              <a:spcBef>
                <a:spcPts val="0"/>
              </a:spcBef>
              <a:spcAft>
                <a:spcPts val="0"/>
              </a:spcAft>
              <a:buNone/>
            </a:pPr>
            <a:r>
              <a:rPr b="1" lang="en-US" sz="2160">
                <a:solidFill>
                  <a:srgbClr val="FF0000"/>
                </a:solidFill>
                <a:latin typeface="Arial"/>
                <a:ea typeface="Arial"/>
                <a:cs typeface="Arial"/>
                <a:sym typeface="Arial"/>
              </a:rPr>
              <a:t>A TV SERIES SET IN SEOUL KOREA</a:t>
            </a:r>
            <a:endParaRPr/>
          </a:p>
        </p:txBody>
      </p:sp>
      <p:sp>
        <p:nvSpPr>
          <p:cNvPr id="286" name="Google Shape;28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7" name="Google Shape;287;p23"/>
          <p:cNvSpPr txBox="1"/>
          <p:nvPr/>
        </p:nvSpPr>
        <p:spPr>
          <a:xfrm>
            <a:off x="3168200" y="343179"/>
            <a:ext cx="8681422"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lt2"/>
                </a:solidFill>
                <a:latin typeface="Calibri"/>
                <a:ea typeface="Calibri"/>
                <a:cs typeface="Calibri"/>
                <a:sym typeface="Calibri"/>
              </a:rPr>
              <a:t>“With guys like me and Iggy, only a fraction of the stories you’ve heard are true. With Jack, every story is true, and you’ve only heard a fraction of them.”  </a:t>
            </a:r>
            <a:r>
              <a:rPr lang="en-US" sz="2000">
                <a:solidFill>
                  <a:schemeClr val="lt2"/>
                </a:solidFill>
                <a:latin typeface="Calibri"/>
                <a:ea typeface="Calibri"/>
                <a:cs typeface="Calibri"/>
                <a:sym typeface="Calibri"/>
              </a:rPr>
              <a:t> </a:t>
            </a:r>
            <a:r>
              <a:rPr b="1" i="1" lang="en-US" sz="2000">
                <a:solidFill>
                  <a:schemeClr val="lt2"/>
                </a:solidFill>
                <a:latin typeface="Calibri"/>
                <a:ea typeface="Calibri"/>
                <a:cs typeface="Calibri"/>
                <a:sym typeface="Calibri"/>
              </a:rPr>
              <a:t>Anonymous Rock Legend </a:t>
            </a:r>
            <a:endParaRPr sz="2000">
              <a:solidFill>
                <a:schemeClr val="lt2"/>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p:txBody>
      </p:sp>
      <p:sp>
        <p:nvSpPr>
          <p:cNvPr id="288" name="Google Shape;288;p23"/>
          <p:cNvSpPr txBox="1"/>
          <p:nvPr/>
        </p:nvSpPr>
        <p:spPr>
          <a:xfrm>
            <a:off x="1579417" y="4779818"/>
            <a:ext cx="1215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289" name="Google Shape;289;p23"/>
          <p:cNvSpPr txBox="1"/>
          <p:nvPr/>
        </p:nvSpPr>
        <p:spPr>
          <a:xfrm>
            <a:off x="1330036" y="3325090"/>
            <a:ext cx="1085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32"/>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32"/>
          <p:cNvSpPr txBox="1"/>
          <p:nvPr/>
        </p:nvSpPr>
        <p:spPr>
          <a:xfrm>
            <a:off x="1017458" y="-292869"/>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Detective Park</a:t>
            </a:r>
            <a:endParaRPr sz="4400">
              <a:solidFill>
                <a:srgbClr val="FF0000"/>
              </a:solidFill>
              <a:latin typeface="Calibri"/>
              <a:ea typeface="Calibri"/>
              <a:cs typeface="Calibri"/>
              <a:sym typeface="Calibri"/>
            </a:endParaRPr>
          </a:p>
        </p:txBody>
      </p:sp>
      <p:cxnSp>
        <p:nvCxnSpPr>
          <p:cNvPr id="394" name="Google Shape;394;p32"/>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395" name="Google Shape;395;p32"/>
          <p:cNvSpPr txBox="1"/>
          <p:nvPr/>
        </p:nvSpPr>
        <p:spPr>
          <a:xfrm>
            <a:off x="576913" y="2133782"/>
            <a:ext cx="5636300" cy="1315598"/>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None/>
            </a:pPr>
            <a:r>
              <a:rPr b="1" lang="en-US" sz="2000">
                <a:solidFill>
                  <a:srgbClr val="FF0000"/>
                </a:solidFill>
                <a:latin typeface="Calibri"/>
                <a:ea typeface="Calibri"/>
                <a:cs typeface="Calibri"/>
                <a:sym typeface="Calibri"/>
              </a:rPr>
              <a:t>Detective Park – </a:t>
            </a:r>
            <a:r>
              <a:rPr b="0" i="0" lang="en-US" sz="2000" u="none" cap="none" strike="noStrike">
                <a:solidFill>
                  <a:schemeClr val="lt2"/>
                </a:solidFill>
                <a:latin typeface="Calibri"/>
                <a:ea typeface="Calibri"/>
                <a:cs typeface="Calibri"/>
                <a:sym typeface="Calibri"/>
              </a:rPr>
              <a:t>A kind and ambitious but somewhat naïve cop following Detective Chong around to help be a voice of reason and purity.  </a:t>
            </a:r>
            <a:endParaRPr/>
          </a:p>
        </p:txBody>
      </p:sp>
      <p:sp>
        <p:nvSpPr>
          <p:cNvPr id="396" name="Google Shape;396;p32"/>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32"/>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32"/>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32"/>
          <p:cNvSpPr txBox="1"/>
          <p:nvPr/>
        </p:nvSpPr>
        <p:spPr>
          <a:xfrm>
            <a:off x="576912" y="1049290"/>
            <a:ext cx="5379388"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u="sng">
                <a:solidFill>
                  <a:srgbClr val="FFC000"/>
                </a:solidFill>
                <a:latin typeface="Calibri"/>
                <a:ea typeface="Calibri"/>
                <a:cs typeface="Calibri"/>
                <a:sym typeface="Calibri"/>
              </a:rPr>
              <a:t>Sung Ki-Yoon </a:t>
            </a:r>
            <a:r>
              <a:rPr b="1" i="0" lang="en-US" sz="1800" u="sng" cap="none" strike="noStrike">
                <a:solidFill>
                  <a:schemeClr val="hlink"/>
                </a:solidFill>
                <a:latin typeface="Calibri"/>
                <a:ea typeface="Calibri"/>
                <a:cs typeface="Calibri"/>
                <a:sym typeface="Calibri"/>
                <a:hlinkClick r:id="rId3"/>
              </a:rPr>
              <a:t>(</a:t>
            </a:r>
            <a:r>
              <a:rPr b="1" lang="en-US" sz="1800" u="sng">
                <a:solidFill>
                  <a:srgbClr val="FFC000"/>
                </a:solidFill>
                <a:latin typeface="Calibri"/>
                <a:ea typeface="Calibri"/>
                <a:cs typeface="Calibri"/>
                <a:sym typeface="Calibri"/>
              </a:rPr>
              <a:t>성기윤 </a:t>
            </a:r>
            <a:r>
              <a:rPr b="1" lang="en-US" sz="1800" u="sng">
                <a:solidFill>
                  <a:schemeClr val="hlink"/>
                </a:solidFill>
                <a:latin typeface="Calibri"/>
                <a:ea typeface="Calibri"/>
                <a:cs typeface="Calibri"/>
                <a:sym typeface="Calibri"/>
                <a:hlinkClick r:id="rId4"/>
              </a:rPr>
              <a:t>)</a:t>
            </a:r>
            <a:r>
              <a:rPr b="0" i="0" lang="en-US" sz="1800" u="sng" cap="none" strike="noStrike">
                <a:solidFill>
                  <a:schemeClr val="hlink"/>
                </a:solidFill>
                <a:latin typeface="Calibri"/>
                <a:ea typeface="Calibri"/>
                <a:cs typeface="Calibri"/>
                <a:sym typeface="Calibri"/>
                <a:hlinkClick r:id="rId5"/>
              </a:rPr>
              <a:t> TV, Stage, and Film Star</a:t>
            </a:r>
            <a:r>
              <a:rPr b="0" i="0" lang="en-US" sz="1800" u="none" cap="none" strike="noStrike">
                <a:solidFill>
                  <a:schemeClr val="lt1"/>
                </a:solidFill>
                <a:latin typeface="Calibri"/>
                <a:ea typeface="Calibri"/>
                <a:cs typeface="Calibri"/>
                <a:sym typeface="Calibri"/>
              </a:rPr>
              <a:t> has shown sincere interest to play </a:t>
            </a:r>
            <a:r>
              <a:rPr b="1" i="1" lang="en-US" sz="1800" u="none" cap="none" strike="noStrike">
                <a:solidFill>
                  <a:schemeClr val="lt1"/>
                </a:solidFill>
                <a:latin typeface="Calibri"/>
                <a:ea typeface="Calibri"/>
                <a:cs typeface="Calibri"/>
                <a:sym typeface="Calibri"/>
              </a:rPr>
              <a:t>Detective Park</a:t>
            </a:r>
            <a:r>
              <a:rPr b="0" i="0" lang="en-US" sz="1800" u="none" cap="none" strike="noStrike">
                <a:solidFill>
                  <a:schemeClr val="lt1"/>
                </a:solidFill>
                <a:latin typeface="Calibri"/>
                <a:ea typeface="Calibri"/>
                <a:cs typeface="Calibri"/>
                <a:sym typeface="Calibri"/>
              </a:rPr>
              <a:t>.</a:t>
            </a:r>
            <a:r>
              <a:rPr lang="en-US" sz="1800">
                <a:solidFill>
                  <a:schemeClr val="lt1"/>
                </a:solidFill>
                <a:latin typeface="Calibri"/>
                <a:ea typeface="Calibri"/>
                <a:cs typeface="Calibri"/>
                <a:sym typeface="Calibri"/>
              </a:rPr>
              <a:t> </a:t>
            </a:r>
            <a:endParaRPr/>
          </a:p>
          <a:p>
            <a:pPr indent="0" lvl="0" marL="0" marR="0" rtl="0" algn="just">
              <a:spcBef>
                <a:spcPts val="0"/>
              </a:spcBef>
              <a:spcAft>
                <a:spcPts val="0"/>
              </a:spcAft>
              <a:buNone/>
            </a:pPr>
            <a:r>
              <a:rPr i="1" lang="en-US" sz="1800">
                <a:solidFill>
                  <a:srgbClr val="EFD98D"/>
                </a:solidFill>
                <a:latin typeface="Calibri"/>
                <a:ea typeface="Calibri"/>
                <a:cs typeface="Calibri"/>
                <a:sym typeface="Calibri"/>
              </a:rPr>
              <a:t>50+ leading credits </a:t>
            </a:r>
            <a:endParaRPr/>
          </a:p>
        </p:txBody>
      </p:sp>
      <p:sp>
        <p:nvSpPr>
          <p:cNvPr id="400" name="Google Shape;400;p32"/>
          <p:cNvSpPr txBox="1"/>
          <p:nvPr/>
        </p:nvSpPr>
        <p:spPr>
          <a:xfrm>
            <a:off x="576912" y="3177220"/>
            <a:ext cx="6249846"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D98D"/>
                </a:solidFill>
                <a:latin typeface="Calibri"/>
                <a:ea typeface="Calibri"/>
                <a:cs typeface="Calibri"/>
                <a:sym typeface="Calibri"/>
              </a:rPr>
              <a:t>Top Movies &amp; Series</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6"/>
              </a:rPr>
              <a:t>Crash Course in Romance</a:t>
            </a:r>
            <a:r>
              <a:rPr lang="en-US" sz="1600">
                <a:solidFill>
                  <a:srgbClr val="EFD98D"/>
                </a:solidFill>
                <a:latin typeface="Calibri"/>
                <a:ea typeface="Calibri"/>
                <a:cs typeface="Calibri"/>
                <a:sym typeface="Calibri"/>
              </a:rPr>
              <a:t> | (tvN / 2023) - Bang Dae-Geun</a:t>
            </a:r>
            <a:endParaRPr sz="1600">
              <a:solidFill>
                <a:srgbClr val="EFD98D"/>
              </a:solidFill>
              <a:latin typeface="Calibri"/>
              <a:ea typeface="Calibri"/>
              <a:cs typeface="Calibri"/>
              <a:sym typeface="Calibri"/>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7"/>
              </a:rPr>
              <a:t>Reborn Rich</a:t>
            </a:r>
            <a:r>
              <a:rPr lang="en-US" sz="1600">
                <a:solidFill>
                  <a:srgbClr val="EFD98D"/>
                </a:solidFill>
                <a:latin typeface="Calibri"/>
                <a:ea typeface="Calibri"/>
                <a:cs typeface="Calibri"/>
                <a:sym typeface="Calibri"/>
              </a:rPr>
              <a:t> | Chaeboljib Maknaeadeul (JTBC / 2022) </a:t>
            </a:r>
            <a:r>
              <a:rPr lang="en-US" sz="1600" u="sng">
                <a:solidFill>
                  <a:schemeClr val="hlink"/>
                </a:solidFill>
                <a:latin typeface="Calibri"/>
                <a:ea typeface="Calibri"/>
                <a:cs typeface="Calibri"/>
                <a:sym typeface="Calibri"/>
                <a:hlinkClick r:id="rId8"/>
              </a:rPr>
              <a:t>Extraordinary Attorney Woo</a:t>
            </a:r>
            <a:r>
              <a:rPr lang="en-US" sz="1600">
                <a:solidFill>
                  <a:srgbClr val="EFD98D"/>
                </a:solidFill>
                <a:latin typeface="Calibri"/>
                <a:ea typeface="Calibri"/>
                <a:cs typeface="Calibri"/>
                <a:sym typeface="Calibri"/>
              </a:rPr>
              <a:t> | 이상한 변호사 우영우 (Netflix 2022)</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9"/>
              </a:rPr>
              <a:t>Insider</a:t>
            </a:r>
            <a:r>
              <a:rPr lang="en-US" sz="1600">
                <a:solidFill>
                  <a:srgbClr val="EFD98D"/>
                </a:solidFill>
                <a:latin typeface="Calibri"/>
                <a:ea typeface="Calibri"/>
                <a:cs typeface="Calibri"/>
                <a:sym typeface="Calibri"/>
              </a:rPr>
              <a:t> (JTBC / 2022) - CEO Cha Seok-Hong (ep.10-11)</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0"/>
              </a:rPr>
              <a:t>Love All Play</a:t>
            </a:r>
            <a:r>
              <a:rPr lang="en-US" sz="1600">
                <a:solidFill>
                  <a:srgbClr val="EFD98D"/>
                </a:solidFill>
                <a:latin typeface="Calibri"/>
                <a:ea typeface="Calibri"/>
                <a:cs typeface="Calibri"/>
                <a:sym typeface="Calibri"/>
              </a:rPr>
              <a:t> | Neoege Ganeun Sokdo 493km (KBS2 / 2022) </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1"/>
              </a:rPr>
              <a:t>Youth of May</a:t>
            </a:r>
            <a:r>
              <a:rPr lang="en-US" sz="1600">
                <a:solidFill>
                  <a:srgbClr val="EFD98D"/>
                </a:solidFill>
                <a:latin typeface="Calibri"/>
                <a:ea typeface="Calibri"/>
                <a:cs typeface="Calibri"/>
                <a:sym typeface="Calibri"/>
              </a:rPr>
              <a:t> | Owolui Chungchoon (KBS2 / 2021) </a:t>
            </a:r>
            <a:r>
              <a:rPr lang="en-US" sz="1600" u="sng">
                <a:solidFill>
                  <a:schemeClr val="hlink"/>
                </a:solidFill>
                <a:latin typeface="Calibri"/>
                <a:ea typeface="Calibri"/>
                <a:cs typeface="Calibri"/>
                <a:sym typeface="Calibri"/>
                <a:hlinkClick r:id="rId12"/>
              </a:rPr>
              <a:t>More Than Friends</a:t>
            </a:r>
            <a:r>
              <a:rPr lang="en-US" sz="1600">
                <a:solidFill>
                  <a:srgbClr val="EFD98D"/>
                </a:solidFill>
                <a:latin typeface="Calibri"/>
                <a:ea typeface="Calibri"/>
                <a:cs typeface="Calibri"/>
                <a:sym typeface="Calibri"/>
              </a:rPr>
              <a:t> | Kyungwooui Soo (JTBC / 2020) -</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3"/>
              </a:rPr>
              <a:t>At Eighteen</a:t>
            </a:r>
            <a:r>
              <a:rPr lang="en-US" sz="1600">
                <a:solidFill>
                  <a:srgbClr val="EFD98D"/>
                </a:solidFill>
                <a:latin typeface="Calibri"/>
                <a:ea typeface="Calibri"/>
                <a:cs typeface="Calibri"/>
                <a:sym typeface="Calibri"/>
              </a:rPr>
              <a:t> | Yeolyeodeolui Soongan (JTBC / 2019)</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4"/>
              </a:rPr>
              <a:t>Designated Survivor: 60 Days</a:t>
            </a:r>
            <a:r>
              <a:rPr lang="en-US" sz="1600">
                <a:solidFill>
                  <a:srgbClr val="EFD98D"/>
                </a:solidFill>
                <a:latin typeface="Calibri"/>
                <a:ea typeface="Calibri"/>
                <a:cs typeface="Calibri"/>
                <a:sym typeface="Calibri"/>
              </a:rPr>
              <a:t> | 60Il, Jijungsaengjonja (tvN / 2019) </a:t>
            </a:r>
            <a:r>
              <a:rPr lang="en-US" sz="1600" u="sng">
                <a:solidFill>
                  <a:schemeClr val="hlink"/>
                </a:solidFill>
                <a:latin typeface="Calibri"/>
                <a:ea typeface="Calibri"/>
                <a:cs typeface="Calibri"/>
                <a:sym typeface="Calibri"/>
                <a:hlinkClick r:id="rId15"/>
              </a:rPr>
              <a:t>Beautiful World</a:t>
            </a:r>
            <a:r>
              <a:rPr lang="en-US" sz="1600">
                <a:solidFill>
                  <a:srgbClr val="EFD98D"/>
                </a:solidFill>
                <a:latin typeface="Calibri"/>
                <a:ea typeface="Calibri"/>
                <a:cs typeface="Calibri"/>
                <a:sym typeface="Calibri"/>
              </a:rPr>
              <a:t> | Areumdawoon Sesang (JTBC / 2019) </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6"/>
              </a:rPr>
              <a:t>Encounter</a:t>
            </a:r>
            <a:r>
              <a:rPr lang="en-US" sz="1600">
                <a:solidFill>
                  <a:srgbClr val="EFD98D"/>
                </a:solidFill>
                <a:latin typeface="Calibri"/>
                <a:ea typeface="Calibri"/>
                <a:cs typeface="Calibri"/>
                <a:sym typeface="Calibri"/>
              </a:rPr>
              <a:t> | Namjachingoo (tvN / 2018-2019)</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7"/>
              </a:rPr>
              <a:t>Suits</a:t>
            </a:r>
            <a:r>
              <a:rPr lang="en-US" sz="1600">
                <a:solidFill>
                  <a:srgbClr val="EFD98D"/>
                </a:solidFill>
                <a:latin typeface="Calibri"/>
                <a:ea typeface="Calibri"/>
                <a:cs typeface="Calibri"/>
                <a:sym typeface="Calibri"/>
              </a:rPr>
              <a:t> (KBS2 / 2018) - Hong Jae-Deok</a:t>
            </a:r>
            <a:endParaRPr sz="1600">
              <a:solidFill>
                <a:srgbClr val="EFD98D"/>
              </a:solidFill>
              <a:latin typeface="Calibri"/>
              <a:ea typeface="Calibri"/>
              <a:cs typeface="Calibri"/>
              <a:sym typeface="Calibri"/>
            </a:endParaRPr>
          </a:p>
        </p:txBody>
      </p:sp>
      <p:sp>
        <p:nvSpPr>
          <p:cNvPr id="401" name="Google Shape;401;p32"/>
          <p:cNvSpPr/>
          <p:nvPr/>
        </p:nvSpPr>
        <p:spPr>
          <a:xfrm>
            <a:off x="7137208" y="495542"/>
            <a:ext cx="15158217" cy="457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02" name="Google Shape;402;p32"/>
          <p:cNvPicPr preferRelativeResize="0"/>
          <p:nvPr/>
        </p:nvPicPr>
        <p:blipFill rotWithShape="1">
          <a:blip r:embed="rId18">
            <a:alphaModFix/>
          </a:blip>
          <a:srcRect b="35256" l="0" r="9576" t="4427"/>
          <a:stretch/>
        </p:blipFill>
        <p:spPr>
          <a:xfrm>
            <a:off x="7137209" y="495543"/>
            <a:ext cx="2563836" cy="2580166"/>
          </a:xfrm>
          <a:prstGeom prst="rect">
            <a:avLst/>
          </a:prstGeom>
          <a:noFill/>
          <a:ln>
            <a:noFill/>
          </a:ln>
        </p:spPr>
      </p:pic>
      <p:pic>
        <p:nvPicPr>
          <p:cNvPr id="403" name="Google Shape;403;p32"/>
          <p:cNvPicPr preferRelativeResize="0"/>
          <p:nvPr/>
        </p:nvPicPr>
        <p:blipFill rotWithShape="1">
          <a:blip r:embed="rId19">
            <a:alphaModFix/>
          </a:blip>
          <a:srcRect b="0" l="0" r="0" t="0"/>
          <a:stretch/>
        </p:blipFill>
        <p:spPr>
          <a:xfrm>
            <a:off x="8731254" y="3855896"/>
            <a:ext cx="2232383" cy="26145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33"/>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33"/>
          <p:cNvSpPr txBox="1"/>
          <p:nvPr/>
        </p:nvSpPr>
        <p:spPr>
          <a:xfrm>
            <a:off x="1017458" y="-292869"/>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Producer Ha</a:t>
            </a:r>
            <a:endParaRPr sz="4400">
              <a:solidFill>
                <a:srgbClr val="FF0000"/>
              </a:solidFill>
              <a:latin typeface="Calibri"/>
              <a:ea typeface="Calibri"/>
              <a:cs typeface="Calibri"/>
              <a:sym typeface="Calibri"/>
            </a:endParaRPr>
          </a:p>
        </p:txBody>
      </p:sp>
      <p:cxnSp>
        <p:nvCxnSpPr>
          <p:cNvPr id="410" name="Google Shape;410;p33"/>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411" name="Google Shape;411;p33"/>
          <p:cNvSpPr txBox="1"/>
          <p:nvPr/>
        </p:nvSpPr>
        <p:spPr>
          <a:xfrm>
            <a:off x="576913" y="2133782"/>
            <a:ext cx="5636300" cy="1315598"/>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None/>
            </a:pPr>
            <a:r>
              <a:rPr b="1" lang="en-US" sz="2000">
                <a:solidFill>
                  <a:srgbClr val="FF0000"/>
                </a:solidFill>
                <a:latin typeface="Calibri"/>
                <a:ea typeface="Calibri"/>
                <a:cs typeface="Calibri"/>
                <a:sym typeface="Calibri"/>
              </a:rPr>
              <a:t>Music Producer Ha - </a:t>
            </a:r>
            <a:r>
              <a:rPr b="0" i="0" lang="en-US" sz="2000" u="none" cap="none" strike="noStrike">
                <a:solidFill>
                  <a:schemeClr val="lt2"/>
                </a:solidFill>
                <a:latin typeface="Calibri"/>
                <a:ea typeface="Calibri"/>
                <a:cs typeface="Calibri"/>
                <a:sym typeface="Calibri"/>
              </a:rPr>
              <a:t>Seoul Music Media’s senior Music Producer.  Backed by Gangsters, Ha is a cool, dark character, who will use his influence and power in the industry to control his interests.  </a:t>
            </a:r>
            <a:endParaRPr b="0" i="0" sz="2000" u="none" cap="none" strike="noStrike">
              <a:solidFill>
                <a:schemeClr val="lt2"/>
              </a:solidFill>
              <a:latin typeface="Calibri"/>
              <a:ea typeface="Calibri"/>
              <a:cs typeface="Calibri"/>
              <a:sym typeface="Calibri"/>
            </a:endParaRPr>
          </a:p>
        </p:txBody>
      </p:sp>
      <p:sp>
        <p:nvSpPr>
          <p:cNvPr id="412" name="Google Shape;412;p33"/>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33"/>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33"/>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33"/>
          <p:cNvSpPr txBox="1"/>
          <p:nvPr/>
        </p:nvSpPr>
        <p:spPr>
          <a:xfrm>
            <a:off x="576912" y="1049290"/>
            <a:ext cx="5218450"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C000"/>
              </a:buClr>
              <a:buSzPts val="1800"/>
              <a:buFont typeface="Calibri"/>
              <a:buNone/>
            </a:pPr>
            <a:r>
              <a:rPr b="1" i="0" lang="en-US" sz="1800" u="sng" cap="none" strike="noStrike">
                <a:solidFill>
                  <a:schemeClr val="hlink"/>
                </a:solidFill>
                <a:latin typeface="Calibri"/>
                <a:ea typeface="Calibri"/>
                <a:cs typeface="Calibri"/>
                <a:sym typeface="Calibri"/>
                <a:hlinkClick r:id="rId3"/>
              </a:rPr>
              <a:t>Kang, San-ae (</a:t>
            </a:r>
            <a:r>
              <a:rPr b="1" i="0" lang="en-US" sz="1800" u="sng" cap="none" strike="noStrike">
                <a:solidFill>
                  <a:schemeClr val="hlink"/>
                </a:solidFill>
                <a:latin typeface="Arial"/>
                <a:ea typeface="Arial"/>
                <a:cs typeface="Arial"/>
                <a:sym typeface="Arial"/>
                <a:hlinkClick r:id="rId4"/>
              </a:rPr>
              <a:t>강산애</a:t>
            </a:r>
            <a:r>
              <a:rPr b="1" i="0" lang="en-US" sz="1800" u="sng" cap="none" strike="noStrike">
                <a:solidFill>
                  <a:schemeClr val="hlink"/>
                </a:solidFill>
                <a:latin typeface="Calibri"/>
                <a:ea typeface="Calibri"/>
                <a:cs typeface="Calibri"/>
                <a:sym typeface="Calibri"/>
                <a:hlinkClick r:id="rId5"/>
              </a:rPr>
              <a:t>) </a:t>
            </a:r>
            <a:r>
              <a:rPr b="0" i="0" lang="en-US" sz="1800" u="sng" cap="none" strike="noStrike">
                <a:solidFill>
                  <a:schemeClr val="hlink"/>
                </a:solidFill>
                <a:latin typeface="Calibri"/>
                <a:ea typeface="Calibri"/>
                <a:cs typeface="Calibri"/>
                <a:sym typeface="Calibri"/>
                <a:hlinkClick r:id="rId6"/>
              </a:rPr>
              <a:t>Korea’s prolific award-winning music star</a:t>
            </a:r>
            <a:r>
              <a:rPr b="0" i="0" lang="en-US" sz="1800" u="none" cap="none" strike="noStrike">
                <a:solidFill>
                  <a:schemeClr val="lt1"/>
                </a:solidFill>
                <a:latin typeface="Calibri"/>
                <a:ea typeface="Calibri"/>
                <a:cs typeface="Calibri"/>
                <a:sym typeface="Calibri"/>
              </a:rPr>
              <a:t> known as the Eric Clapton of Korea, has shown sincere interest to play </a:t>
            </a:r>
            <a:r>
              <a:rPr b="1" i="1" lang="en-US" sz="1800" u="none" cap="none" strike="noStrike">
                <a:solidFill>
                  <a:schemeClr val="lt1"/>
                </a:solidFill>
                <a:latin typeface="Calibri"/>
                <a:ea typeface="Calibri"/>
                <a:cs typeface="Calibri"/>
                <a:sym typeface="Calibri"/>
              </a:rPr>
              <a:t>Music Producer Ha</a:t>
            </a:r>
            <a:r>
              <a:rPr b="0" i="0" lang="en-US" sz="1800" u="none" cap="none" strike="noStrike">
                <a:solidFill>
                  <a:schemeClr val="lt1"/>
                </a:solidFill>
                <a:latin typeface="Calibri"/>
                <a:ea typeface="Calibri"/>
                <a:cs typeface="Calibri"/>
                <a:sym typeface="Calibri"/>
              </a:rPr>
              <a:t>.</a:t>
            </a:r>
            <a:endParaRPr b="0" i="0" sz="1800" u="none" cap="none" strike="noStrike">
              <a:solidFill>
                <a:schemeClr val="lt1"/>
              </a:solidFill>
              <a:latin typeface="Arial"/>
              <a:ea typeface="Arial"/>
              <a:cs typeface="Arial"/>
              <a:sym typeface="Arial"/>
            </a:endParaRPr>
          </a:p>
        </p:txBody>
      </p:sp>
      <p:sp>
        <p:nvSpPr>
          <p:cNvPr id="416" name="Google Shape;416;p33"/>
          <p:cNvSpPr txBox="1"/>
          <p:nvPr/>
        </p:nvSpPr>
        <p:spPr>
          <a:xfrm>
            <a:off x="576912" y="3329562"/>
            <a:ext cx="5975801" cy="18800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D98D"/>
                </a:solidFill>
                <a:latin typeface="Calibri"/>
                <a:ea typeface="Calibri"/>
                <a:cs typeface="Calibri"/>
                <a:sym typeface="Calibri"/>
              </a:rPr>
              <a:t>Top Movies &amp; Series</a:t>
            </a:r>
            <a:endParaRPr/>
          </a:p>
          <a:p>
            <a:pPr indent="-342900" lvl="0" marL="342900" marR="0" rtl="0" algn="l">
              <a:spcBef>
                <a:spcPts val="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2016</a:t>
            </a:r>
            <a:r>
              <a:rPr lang="en-US" sz="1600">
                <a:solidFill>
                  <a:srgbClr val="EFD98D"/>
                </a:solidFill>
                <a:latin typeface="Calibri"/>
                <a:ea typeface="Calibri"/>
                <a:cs typeface="Calibri"/>
                <a:sym typeface="Calibri"/>
              </a:rPr>
              <a:t>: "Night Song" - as a live singer </a:t>
            </a:r>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2016</a:t>
            </a:r>
            <a:r>
              <a:rPr lang="en-US" sz="1600">
                <a:solidFill>
                  <a:srgbClr val="EFD98D"/>
                </a:solidFill>
                <a:latin typeface="Calibri"/>
                <a:ea typeface="Calibri"/>
                <a:cs typeface="Calibri"/>
                <a:sym typeface="Calibri"/>
              </a:rPr>
              <a:t>: "</a:t>
            </a:r>
            <a:r>
              <a:rPr lang="en-US" sz="1600" u="sng" strike="noStrike">
                <a:solidFill>
                  <a:schemeClr val="hlink"/>
                </a:solidFill>
                <a:latin typeface="Calibri"/>
                <a:ea typeface="Calibri"/>
                <a:cs typeface="Calibri"/>
                <a:sym typeface="Calibri"/>
                <a:hlinkClick r:id="rId7"/>
              </a:rPr>
              <a:t>A Quiet Dream</a:t>
            </a:r>
            <a:r>
              <a:rPr lang="en-US" sz="1600">
                <a:solidFill>
                  <a:srgbClr val="EFD98D"/>
                </a:solidFill>
                <a:latin typeface="Calibri"/>
                <a:ea typeface="Calibri"/>
                <a:cs typeface="Calibri"/>
                <a:sym typeface="Calibri"/>
              </a:rPr>
              <a:t> - as Fortune Teller </a:t>
            </a:r>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2016</a:t>
            </a:r>
            <a:r>
              <a:rPr lang="en-US" sz="1600">
                <a:solidFill>
                  <a:srgbClr val="EFD98D"/>
                </a:solidFill>
                <a:latin typeface="Calibri"/>
                <a:ea typeface="Calibri"/>
                <a:cs typeface="Calibri"/>
                <a:sym typeface="Calibri"/>
              </a:rPr>
              <a:t>: "Beaten Black and Blue" - cameo </a:t>
            </a:r>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2013</a:t>
            </a:r>
            <a:r>
              <a:rPr lang="en-US" sz="1600">
                <a:solidFill>
                  <a:srgbClr val="EFD98D"/>
                </a:solidFill>
                <a:latin typeface="Calibri"/>
                <a:ea typeface="Calibri"/>
                <a:cs typeface="Calibri"/>
                <a:sym typeface="Calibri"/>
              </a:rPr>
              <a:t>: "El Condor Pasa" - at music section</a:t>
            </a:r>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2011</a:t>
            </a:r>
            <a:r>
              <a:rPr lang="en-US" sz="1600">
                <a:solidFill>
                  <a:srgbClr val="EFD98D"/>
                </a:solidFill>
                <a:latin typeface="Calibri"/>
                <a:ea typeface="Calibri"/>
                <a:cs typeface="Calibri"/>
                <a:sym typeface="Calibri"/>
              </a:rPr>
              <a:t>: "</a:t>
            </a:r>
            <a:r>
              <a:rPr lang="en-US" sz="1600" u="sng" strike="noStrike">
                <a:solidFill>
                  <a:schemeClr val="hlink"/>
                </a:solidFill>
                <a:latin typeface="Calibri"/>
                <a:ea typeface="Calibri"/>
                <a:cs typeface="Calibri"/>
                <a:sym typeface="Calibri"/>
                <a:hlinkClick r:id="rId8"/>
              </a:rPr>
              <a:t>Battlefield Heroes</a:t>
            </a:r>
            <a:r>
              <a:rPr lang="en-US" sz="1600">
                <a:solidFill>
                  <a:srgbClr val="EFD98D"/>
                </a:solidFill>
                <a:latin typeface="Calibri"/>
                <a:ea typeface="Calibri"/>
                <a:cs typeface="Calibri"/>
                <a:sym typeface="Calibri"/>
              </a:rPr>
              <a:t> - at music team</a:t>
            </a:r>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2011</a:t>
            </a:r>
            <a:r>
              <a:rPr lang="en-US" sz="1600">
                <a:solidFill>
                  <a:srgbClr val="EFD98D"/>
                </a:solidFill>
                <a:latin typeface="Calibri"/>
                <a:ea typeface="Calibri"/>
                <a:cs typeface="Calibri"/>
                <a:sym typeface="Calibri"/>
              </a:rPr>
              <a:t>: "Pink" - as Bang Rang Gaek / wanderer</a:t>
            </a:r>
            <a:endParaRPr/>
          </a:p>
        </p:txBody>
      </p:sp>
      <p:pic>
        <p:nvPicPr>
          <p:cNvPr descr="A person holding a microphone&#10;&#10;Description automatically generated" id="417" name="Google Shape;417;p33"/>
          <p:cNvPicPr preferRelativeResize="0"/>
          <p:nvPr/>
        </p:nvPicPr>
        <p:blipFill rotWithShape="1">
          <a:blip r:embed="rId9">
            <a:alphaModFix/>
          </a:blip>
          <a:srcRect b="0" l="0" r="0" t="0"/>
          <a:stretch/>
        </p:blipFill>
        <p:spPr>
          <a:xfrm>
            <a:off x="6963443" y="451043"/>
            <a:ext cx="2932579" cy="2641127"/>
          </a:xfrm>
          <a:prstGeom prst="rect">
            <a:avLst/>
          </a:prstGeom>
          <a:noFill/>
          <a:ln>
            <a:noFill/>
          </a:ln>
        </p:spPr>
      </p:pic>
      <p:sp>
        <p:nvSpPr>
          <p:cNvPr id="418" name="Google Shape;418;p33"/>
          <p:cNvSpPr/>
          <p:nvPr/>
        </p:nvSpPr>
        <p:spPr>
          <a:xfrm>
            <a:off x="8430093" y="3859479"/>
            <a:ext cx="14308862" cy="457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Kang San-Eh on Spotify" id="419" name="Google Shape;419;p33"/>
          <p:cNvPicPr preferRelativeResize="0"/>
          <p:nvPr/>
        </p:nvPicPr>
        <p:blipFill rotWithShape="1">
          <a:blip r:embed="rId10">
            <a:alphaModFix/>
          </a:blip>
          <a:srcRect b="0" l="0" r="0" t="0"/>
          <a:stretch/>
        </p:blipFill>
        <p:spPr>
          <a:xfrm>
            <a:off x="8556117" y="3859478"/>
            <a:ext cx="2547477" cy="2547477"/>
          </a:xfrm>
          <a:prstGeom prst="rect">
            <a:avLst/>
          </a:prstGeom>
          <a:noFill/>
          <a:ln>
            <a:noFill/>
          </a:ln>
        </p:spPr>
      </p:pic>
      <p:sp>
        <p:nvSpPr>
          <p:cNvPr id="420" name="Google Shape;420;p33"/>
          <p:cNvSpPr txBox="1"/>
          <p:nvPr/>
        </p:nvSpPr>
        <p:spPr>
          <a:xfrm>
            <a:off x="576911" y="5208518"/>
            <a:ext cx="6386532" cy="1669688"/>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None/>
            </a:pPr>
            <a:r>
              <a:rPr b="1" lang="en-US" sz="1800">
                <a:solidFill>
                  <a:srgbClr val="EFD98D"/>
                </a:solidFill>
                <a:latin typeface="Calibri"/>
                <a:ea typeface="Calibri"/>
                <a:cs typeface="Calibri"/>
                <a:sym typeface="Calibri"/>
              </a:rPr>
              <a:t>Studio albums</a:t>
            </a:r>
            <a:endParaRPr/>
          </a:p>
          <a:p>
            <a:pPr indent="-342900" lvl="0" marL="342900" marR="0" rtl="0" algn="l">
              <a:spcBef>
                <a:spcPts val="75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1992</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Gangsan-e Vol. 0</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1994</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Me at the Puberty</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1996</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Ppittagi</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1998</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Salmon</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2002</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Kang Young-geul Vol.6</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2008</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Wet towel</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1997</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The Essence</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1999</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A morning, Remake Album</a:t>
            </a:r>
            <a:endParaRPr sz="1600">
              <a:solidFill>
                <a:srgbClr val="EFD98D"/>
              </a:solidFill>
              <a:latin typeface="Calibri"/>
              <a:ea typeface="Calibri"/>
              <a:cs typeface="Calibri"/>
              <a:sym typeface="Calibri"/>
            </a:endParaRPr>
          </a:p>
          <a:p>
            <a:pPr indent="-342900" lvl="0" marL="342900" marR="0" rtl="0" algn="l">
              <a:spcBef>
                <a:spcPts val="12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2001</a:t>
            </a:r>
            <a:r>
              <a:rPr lang="en-US" sz="1600">
                <a:solidFill>
                  <a:srgbClr val="EFD98D"/>
                </a:solidFill>
                <a:latin typeface="Calibri"/>
                <a:ea typeface="Calibri"/>
                <a:cs typeface="Calibri"/>
                <a:sym typeface="Calibri"/>
              </a:rPr>
              <a:t>: </a:t>
            </a:r>
            <a:r>
              <a:rPr i="1" lang="en-US" sz="1600">
                <a:solidFill>
                  <a:srgbClr val="EFD98D"/>
                </a:solidFill>
                <a:latin typeface="Calibri"/>
                <a:ea typeface="Calibri"/>
                <a:cs typeface="Calibri"/>
                <a:sym typeface="Calibri"/>
              </a:rPr>
              <a:t>Best Live</a:t>
            </a:r>
            <a:endParaRPr sz="1600">
              <a:solidFill>
                <a:srgbClr val="EFD98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34"/>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34"/>
          <p:cNvSpPr txBox="1"/>
          <p:nvPr/>
        </p:nvSpPr>
        <p:spPr>
          <a:xfrm>
            <a:off x="1017458" y="-292869"/>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Yoon, Do-hyun</a:t>
            </a:r>
            <a:endParaRPr sz="4400">
              <a:solidFill>
                <a:srgbClr val="FF0000"/>
              </a:solidFill>
              <a:latin typeface="Calibri"/>
              <a:ea typeface="Calibri"/>
              <a:cs typeface="Calibri"/>
              <a:sym typeface="Calibri"/>
            </a:endParaRPr>
          </a:p>
        </p:txBody>
      </p:sp>
      <p:cxnSp>
        <p:nvCxnSpPr>
          <p:cNvPr id="427" name="Google Shape;427;p34"/>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428" name="Google Shape;428;p34"/>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34"/>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34"/>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34"/>
          <p:cNvSpPr txBox="1"/>
          <p:nvPr/>
        </p:nvSpPr>
        <p:spPr>
          <a:xfrm>
            <a:off x="576912" y="1049290"/>
            <a:ext cx="521845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C000"/>
              </a:buClr>
              <a:buSzPts val="1800"/>
              <a:buFont typeface="Calibri"/>
              <a:buNone/>
            </a:pPr>
            <a:r>
              <a:rPr b="1" i="0" lang="en-US" sz="1800" u="sng" cap="none" strike="noStrike">
                <a:solidFill>
                  <a:schemeClr val="hlink"/>
                </a:solidFill>
                <a:latin typeface="Calibri"/>
                <a:ea typeface="Calibri"/>
                <a:cs typeface="Calibri"/>
                <a:sym typeface="Calibri"/>
                <a:hlinkClick r:id="rId3"/>
              </a:rPr>
              <a:t>Yoon, Do-Hyun (윤도현)</a:t>
            </a:r>
            <a:r>
              <a:rPr b="1" i="0" lang="en-US" sz="1800" u="none" cap="none" strike="noStrike">
                <a:solidFill>
                  <a:srgbClr val="FFC000"/>
                </a:solidFill>
                <a:latin typeface="Calibri"/>
                <a:ea typeface="Calibri"/>
                <a:cs typeface="Calibri"/>
                <a:sym typeface="Calibri"/>
              </a:rPr>
              <a:t> </a:t>
            </a:r>
            <a:r>
              <a:rPr b="0" i="0" lang="en-US" sz="1800" u="none" cap="none" strike="noStrike">
                <a:solidFill>
                  <a:schemeClr val="lt2"/>
                </a:solidFill>
                <a:latin typeface="Calibri"/>
                <a:ea typeface="Calibri"/>
                <a:cs typeface="Calibri"/>
                <a:sym typeface="Calibri"/>
              </a:rPr>
              <a:t>has expressed his sincere interest in working with us playing himself.</a:t>
            </a:r>
            <a:endParaRPr b="0" i="0" sz="1800" u="none" cap="none" strike="noStrike">
              <a:solidFill>
                <a:schemeClr val="lt1"/>
              </a:solidFill>
              <a:latin typeface="Calibri"/>
              <a:ea typeface="Calibri"/>
              <a:cs typeface="Calibri"/>
              <a:sym typeface="Calibri"/>
            </a:endParaRPr>
          </a:p>
        </p:txBody>
      </p:sp>
      <p:sp>
        <p:nvSpPr>
          <p:cNvPr id="432" name="Google Shape;432;p34"/>
          <p:cNvSpPr/>
          <p:nvPr/>
        </p:nvSpPr>
        <p:spPr>
          <a:xfrm>
            <a:off x="8430093" y="3859479"/>
            <a:ext cx="14308862" cy="4571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34"/>
          <p:cNvSpPr txBox="1"/>
          <p:nvPr/>
        </p:nvSpPr>
        <p:spPr>
          <a:xfrm>
            <a:off x="370667" y="2975330"/>
            <a:ext cx="7310293"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1994 to present – Released 10 albums and one DVD </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Multiple Year Winner of “Best Music Award” from KBS, MBC and SBS</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2003 – First recipient of the WPMA (World Peace Music Award) </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2002 – Performed during the Korea-Japan World Cup</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“Best Musician” by selling over 2 million albums and playing more than 100 live concerts in a year - more than 500,000 audience</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2005 – Toured Europe. The first ever European tour by a Korean artist. </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2006 – sold out B.B. King’s Blues Club in New York City</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2007 – Performed at the SXSW in Austin, Texas; Show Music Box Club in Seattle and the Opireum Theatre in L.A. </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2009 Vans Warped Tour on the Kia Kevin Says Stage</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2011 – original line-up in the internationally renowned “I Am A Singer” TV show</a:t>
            </a:r>
            <a:endParaRPr/>
          </a:p>
          <a:p>
            <a:pPr indent="-285750" lvl="0" marL="285750" marR="0" rtl="0" algn="l">
              <a:spcBef>
                <a:spcPts val="0"/>
              </a:spcBef>
              <a:spcAft>
                <a:spcPts val="0"/>
              </a:spcAft>
              <a:buClr>
                <a:srgbClr val="EFD98D"/>
              </a:buClr>
              <a:buSzPts val="1600"/>
              <a:buFont typeface="Arial"/>
              <a:buChar char="•"/>
            </a:pPr>
            <a:r>
              <a:rPr lang="en-US" sz="1600">
                <a:solidFill>
                  <a:srgbClr val="EFD98D"/>
                </a:solidFill>
                <a:latin typeface="Calibri"/>
                <a:ea typeface="Calibri"/>
                <a:cs typeface="Calibri"/>
                <a:sym typeface="Calibri"/>
              </a:rPr>
              <a:t>2012 Winner of “MNET Asian Music Awards (MAMA) – Producer’s Award”</a:t>
            </a:r>
            <a:endParaRPr/>
          </a:p>
          <a:p>
            <a:pPr indent="-285750" lvl="0" marL="285750" marR="0" rtl="0" algn="l">
              <a:spcBef>
                <a:spcPts val="0"/>
              </a:spcBef>
              <a:spcAft>
                <a:spcPts val="0"/>
              </a:spcAft>
              <a:buClr>
                <a:srgbClr val="EFD98D"/>
              </a:buClr>
              <a:buSzPts val="1000"/>
              <a:buFont typeface="Arial"/>
              <a:buChar char="•"/>
            </a:pPr>
            <a:r>
              <a:rPr b="1" lang="en-US" sz="1600">
                <a:solidFill>
                  <a:srgbClr val="EFD98D"/>
                </a:solidFill>
                <a:latin typeface="Calibri"/>
                <a:ea typeface="Calibri"/>
                <a:cs typeface="Calibri"/>
                <a:sym typeface="Calibri"/>
              </a:rPr>
              <a:t>2014 US Tour:</a:t>
            </a:r>
            <a:r>
              <a:rPr lang="en-US" sz="1600">
                <a:solidFill>
                  <a:srgbClr val="EFD98D"/>
                </a:solidFill>
                <a:latin typeface="Calibri"/>
                <a:ea typeface="Calibri"/>
                <a:cs typeface="Calibri"/>
                <a:sym typeface="Calibri"/>
              </a:rPr>
              <a:t> Smashing Pumpkins, Dodger’s Stadium, The Whiskey in Hollywood.</a:t>
            </a:r>
            <a:endParaRPr/>
          </a:p>
        </p:txBody>
      </p:sp>
      <p:sp>
        <p:nvSpPr>
          <p:cNvPr id="434" name="Google Shape;434;p34"/>
          <p:cNvSpPr/>
          <p:nvPr/>
        </p:nvSpPr>
        <p:spPr>
          <a:xfrm>
            <a:off x="6678737" y="2642687"/>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YB - generasia" id="435" name="Google Shape;435;p34"/>
          <p:cNvPicPr preferRelativeResize="0"/>
          <p:nvPr/>
        </p:nvPicPr>
        <p:blipFill rotWithShape="1">
          <a:blip r:embed="rId4">
            <a:alphaModFix/>
          </a:blip>
          <a:srcRect b="0" l="0" r="0" t="0"/>
          <a:stretch/>
        </p:blipFill>
        <p:spPr>
          <a:xfrm>
            <a:off x="8097335" y="3917612"/>
            <a:ext cx="3450459" cy="2300306"/>
          </a:xfrm>
          <a:prstGeom prst="rect">
            <a:avLst/>
          </a:prstGeom>
          <a:noFill/>
          <a:ln>
            <a:noFill/>
          </a:ln>
        </p:spPr>
      </p:pic>
      <p:sp>
        <p:nvSpPr>
          <p:cNvPr id="436" name="Google Shape;436;p34"/>
          <p:cNvSpPr txBox="1"/>
          <p:nvPr/>
        </p:nvSpPr>
        <p:spPr>
          <a:xfrm>
            <a:off x="370668" y="2183201"/>
            <a:ext cx="545179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Rockstar - </a:t>
            </a:r>
            <a:r>
              <a:rPr b="0" i="0" lang="en-US" sz="1800" u="none" cap="none" strike="noStrike">
                <a:solidFill>
                  <a:schemeClr val="lt2"/>
                </a:solidFill>
                <a:latin typeface="Calibri"/>
                <a:ea typeface="Calibri"/>
                <a:cs typeface="Calibri"/>
                <a:sym typeface="Calibri"/>
              </a:rPr>
              <a:t>The very popular multiple award-winning high-energy real-life Rockstar, and the epitome of ‘cool’</a:t>
            </a:r>
            <a:endParaRPr b="0" i="0" sz="1800" u="none" cap="none" strike="noStrike">
              <a:solidFill>
                <a:schemeClr val="lt2"/>
              </a:solidFill>
              <a:latin typeface="Calibri"/>
              <a:ea typeface="Calibri"/>
              <a:cs typeface="Calibri"/>
              <a:sym typeface="Calibri"/>
            </a:endParaRPr>
          </a:p>
        </p:txBody>
      </p:sp>
      <p:pic>
        <p:nvPicPr>
          <p:cNvPr descr="A picture containing person, indoor&#10;&#10;Description automatically generated" id="437" name="Google Shape;437;p34"/>
          <p:cNvPicPr preferRelativeResize="0"/>
          <p:nvPr/>
        </p:nvPicPr>
        <p:blipFill rotWithShape="1">
          <a:blip r:embed="rId5">
            <a:alphaModFix/>
          </a:blip>
          <a:srcRect b="0" l="0" r="0" t="0"/>
          <a:stretch/>
        </p:blipFill>
        <p:spPr>
          <a:xfrm>
            <a:off x="7324057" y="332643"/>
            <a:ext cx="2212071" cy="28808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5"/>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35"/>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35"/>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35"/>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person with a mustache and a hat holding a microphone&#10;&#10;Description automatically generated with low confidence" id="446" name="Google Shape;446;p35"/>
          <p:cNvPicPr preferRelativeResize="0"/>
          <p:nvPr/>
        </p:nvPicPr>
        <p:blipFill rotWithShape="1">
          <a:blip r:embed="rId3">
            <a:alphaModFix/>
          </a:blip>
          <a:srcRect b="0" l="0" r="0" t="0"/>
          <a:stretch/>
        </p:blipFill>
        <p:spPr>
          <a:xfrm>
            <a:off x="7938" y="511175"/>
            <a:ext cx="614362" cy="711200"/>
          </a:xfrm>
          <a:prstGeom prst="rect">
            <a:avLst/>
          </a:prstGeom>
          <a:noFill/>
          <a:ln>
            <a:noFill/>
          </a:ln>
        </p:spPr>
      </p:pic>
      <p:sp>
        <p:nvSpPr>
          <p:cNvPr id="447" name="Google Shape;447;p35"/>
          <p:cNvSpPr/>
          <p:nvPr/>
        </p:nvSpPr>
        <p:spPr>
          <a:xfrm>
            <a:off x="1413163" y="2397948"/>
            <a:ext cx="3309259" cy="206210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rgbClr val="FF0000"/>
                </a:solidFill>
                <a:latin typeface="Calibri"/>
                <a:ea typeface="Calibri"/>
                <a:cs typeface="Calibri"/>
                <a:sym typeface="Calibri"/>
              </a:rPr>
              <a:t>Uncle Lee - </a:t>
            </a:r>
            <a:r>
              <a:rPr b="0" i="0" lang="en-US" sz="1600" u="none" cap="none" strike="noStrike">
                <a:solidFill>
                  <a:schemeClr val="lt2"/>
                </a:solidFill>
                <a:latin typeface="Calibri"/>
                <a:ea typeface="Calibri"/>
                <a:cs typeface="Calibri"/>
                <a:sym typeface="Calibri"/>
              </a:rPr>
              <a:t>Kelly’s Uncle Lee is a bit of a mentor and parent to Kelly and Jack.  Ready to help and scold with equal fervor.  </a:t>
            </a:r>
            <a:r>
              <a:rPr b="0" i="0" lang="en-US" sz="1600" u="sng" cap="none" strike="noStrike">
                <a:solidFill>
                  <a:schemeClr val="hlink"/>
                </a:solidFill>
                <a:latin typeface="Calibri"/>
                <a:ea typeface="Calibri"/>
                <a:cs typeface="Calibri"/>
                <a:sym typeface="Calibri"/>
                <a:hlinkClick r:id="rId4"/>
              </a:rPr>
              <a:t>Lee, Gun-hee (이근희) Korea’s prolific award-winning comedic actor and B-Boyz Producer</a:t>
            </a:r>
            <a:r>
              <a:rPr b="0" i="0" lang="en-US" sz="1600" u="none" cap="none" strike="noStrike">
                <a:solidFill>
                  <a:schemeClr val="lt2"/>
                </a:solidFill>
                <a:latin typeface="Calibri"/>
                <a:ea typeface="Calibri"/>
                <a:cs typeface="Calibri"/>
                <a:sym typeface="Calibri"/>
              </a:rPr>
              <a:t> has shown sincere interest to play </a:t>
            </a:r>
            <a:r>
              <a:rPr b="1" i="1" lang="en-US" sz="1600" u="none" cap="none" strike="noStrike">
                <a:solidFill>
                  <a:schemeClr val="lt2"/>
                </a:solidFill>
                <a:latin typeface="Calibri"/>
                <a:ea typeface="Calibri"/>
                <a:cs typeface="Calibri"/>
                <a:sym typeface="Calibri"/>
              </a:rPr>
              <a:t>Uncle Lee</a:t>
            </a:r>
            <a:r>
              <a:rPr b="0" i="0" lang="en-US" sz="1600" u="none" cap="none" strike="noStrike">
                <a:solidFill>
                  <a:schemeClr val="lt2"/>
                </a:solidFill>
                <a:latin typeface="Calibri"/>
                <a:ea typeface="Calibri"/>
                <a:cs typeface="Calibri"/>
                <a:sym typeface="Calibri"/>
              </a:rPr>
              <a:t>.</a:t>
            </a:r>
            <a:endParaRPr b="0" i="0" sz="1600" u="none" cap="none" strike="noStrike">
              <a:solidFill>
                <a:schemeClr val="lt2"/>
              </a:solidFill>
              <a:latin typeface="Calibri"/>
              <a:ea typeface="Calibri"/>
              <a:cs typeface="Calibri"/>
              <a:sym typeface="Calibri"/>
            </a:endParaRPr>
          </a:p>
        </p:txBody>
      </p:sp>
      <p:pic>
        <p:nvPicPr>
          <p:cNvPr descr="A person with a mustache and a hat holding a microphone&#10;&#10;Description automatically generated with low confidence" id="448" name="Google Shape;448;p35"/>
          <p:cNvPicPr preferRelativeResize="0"/>
          <p:nvPr/>
        </p:nvPicPr>
        <p:blipFill rotWithShape="1">
          <a:blip r:embed="rId5">
            <a:alphaModFix/>
          </a:blip>
          <a:srcRect b="0" l="0" r="0" t="0"/>
          <a:stretch/>
        </p:blipFill>
        <p:spPr>
          <a:xfrm>
            <a:off x="5854175" y="526952"/>
            <a:ext cx="3230810" cy="3741992"/>
          </a:xfrm>
          <a:prstGeom prst="rect">
            <a:avLst/>
          </a:prstGeom>
          <a:noFill/>
          <a:ln>
            <a:noFill/>
          </a:ln>
        </p:spPr>
      </p:pic>
      <p:sp>
        <p:nvSpPr>
          <p:cNvPr id="449" name="Google Shape;449;p35"/>
          <p:cNvSpPr txBox="1"/>
          <p:nvPr/>
        </p:nvSpPr>
        <p:spPr>
          <a:xfrm>
            <a:off x="589548" y="1469740"/>
            <a:ext cx="371486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Calibri"/>
                <a:ea typeface="Calibri"/>
                <a:cs typeface="Calibri"/>
                <a:sym typeface="Calibri"/>
              </a:rPr>
              <a:t>Uncle Lee</a:t>
            </a: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6"/>
          <p:cNvSpPr txBox="1"/>
          <p:nvPr/>
        </p:nvSpPr>
        <p:spPr>
          <a:xfrm>
            <a:off x="1811836" y="1056412"/>
            <a:ext cx="5223431"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Byun, Jin-Seop </a:t>
            </a:r>
            <a:endParaRPr sz="1800">
              <a:solidFill>
                <a:schemeClr val="lt2"/>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a:p>
            <a:pPr indent="0" lvl="0" marL="0" marR="0" rtl="0" algn="l">
              <a:spcBef>
                <a:spcPts val="0"/>
              </a:spcBef>
              <a:spcAft>
                <a:spcPts val="0"/>
              </a:spcAft>
              <a:buNone/>
            </a:pPr>
            <a:r>
              <a:rPr lang="en-US" sz="2400">
                <a:solidFill>
                  <a:srgbClr val="EFD98D"/>
                </a:solidFill>
                <a:latin typeface="Calibri"/>
                <a:ea typeface="Calibri"/>
                <a:cs typeface="Calibri"/>
                <a:sym typeface="Calibri"/>
              </a:rPr>
              <a:t>The very popular, highly acclaimed, and extremely talented singer, </a:t>
            </a:r>
            <a:r>
              <a:rPr b="1" lang="en-US" sz="2400">
                <a:solidFill>
                  <a:srgbClr val="FFC000"/>
                </a:solidFill>
                <a:latin typeface="Calibri"/>
                <a:ea typeface="Calibri"/>
                <a:cs typeface="Calibri"/>
                <a:sym typeface="Calibri"/>
              </a:rPr>
              <a:t>Byun Jin-sup </a:t>
            </a:r>
            <a:r>
              <a:rPr lang="en-US" sz="2400">
                <a:solidFill>
                  <a:srgbClr val="EFD98D"/>
                </a:solidFill>
                <a:latin typeface="Calibri"/>
                <a:ea typeface="Calibri"/>
                <a:cs typeface="Calibri"/>
                <a:sym typeface="Calibri"/>
              </a:rPr>
              <a:t>has </a:t>
            </a:r>
            <a:r>
              <a:rPr b="1" lang="en-US" sz="2400">
                <a:solidFill>
                  <a:srgbClr val="FFC000"/>
                </a:solidFill>
                <a:latin typeface="Calibri"/>
                <a:ea typeface="Calibri"/>
                <a:cs typeface="Calibri"/>
                <a:sym typeface="Calibri"/>
              </a:rPr>
              <a:t>more #1 Hits than any other artist or group in Korea. </a:t>
            </a:r>
            <a:r>
              <a:rPr lang="en-US" sz="2400">
                <a:solidFill>
                  <a:srgbClr val="EFD98D"/>
                </a:solidFill>
                <a:latin typeface="Calibri"/>
                <a:ea typeface="Calibri"/>
                <a:cs typeface="Calibri"/>
                <a:sym typeface="Calibri"/>
              </a:rPr>
              <a:t>He has a wonderful personality and has expressed his sincere interest in working with us playing any part, possibly as Kelly’s accountant Uncle – as well as her ailing and rarely seen father in a dual role.  To be discussed with “my good friends, the producers.”</a:t>
            </a:r>
            <a:endParaRPr/>
          </a:p>
        </p:txBody>
      </p:sp>
      <p:sp>
        <p:nvSpPr>
          <p:cNvPr id="455" name="Google Shape;455;p36"/>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36"/>
          <p:cNvSpPr/>
          <p:nvPr/>
        </p:nvSpPr>
        <p:spPr>
          <a:xfrm>
            <a:off x="152400" y="15240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57" name="Google Shape;457;p36"/>
          <p:cNvPicPr preferRelativeResize="0"/>
          <p:nvPr/>
        </p:nvPicPr>
        <p:blipFill rotWithShape="1">
          <a:blip r:embed="rId3">
            <a:alphaModFix/>
          </a:blip>
          <a:srcRect b="27962" l="6852" r="40741" t="8889"/>
          <a:stretch/>
        </p:blipFill>
        <p:spPr>
          <a:xfrm>
            <a:off x="7607301" y="1263650"/>
            <a:ext cx="3594100" cy="4330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A city skyline at night&#10;&#10;Description automatically generated with medium confidence" id="462" name="Google Shape;462;p37"/>
          <p:cNvPicPr preferRelativeResize="0"/>
          <p:nvPr/>
        </p:nvPicPr>
        <p:blipFill rotWithShape="1">
          <a:blip r:embed="rId3">
            <a:alphaModFix/>
          </a:blip>
          <a:srcRect b="0" l="0" r="0" t="0"/>
          <a:stretch/>
        </p:blipFill>
        <p:spPr>
          <a:xfrm>
            <a:off x="2129191" y="1330036"/>
            <a:ext cx="6434199" cy="3619237"/>
          </a:xfrm>
          <a:prstGeom prst="rect">
            <a:avLst/>
          </a:prstGeom>
          <a:noFill/>
          <a:ln>
            <a:noFill/>
          </a:ln>
        </p:spPr>
      </p:pic>
      <p:sp>
        <p:nvSpPr>
          <p:cNvPr id="463" name="Google Shape;463;p37"/>
          <p:cNvSpPr txBox="1"/>
          <p:nvPr>
            <p:ph type="ctrTitle"/>
          </p:nvPr>
        </p:nvSpPr>
        <p:spPr>
          <a:xfrm>
            <a:off x="3427288" y="182036"/>
            <a:ext cx="7545512" cy="17266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800"/>
              <a:buFont typeface="Poppins"/>
              <a:buNone/>
            </a:pPr>
            <a:r>
              <a:rPr lang="en-US">
                <a:solidFill>
                  <a:srgbClr val="FF0000"/>
                </a:solidFill>
              </a:rPr>
              <a:t>Setting: </a:t>
            </a:r>
            <a:r>
              <a:rPr lang="en-US" sz="4400">
                <a:solidFill>
                  <a:srgbClr val="FF0000"/>
                </a:solidFill>
              </a:rPr>
              <a:t>Seoul, Korea</a:t>
            </a:r>
            <a:br>
              <a:rPr lang="en-US" sz="4400">
                <a:solidFill>
                  <a:srgbClr val="FF0000"/>
                </a:solidFill>
              </a:rPr>
            </a:br>
            <a:r>
              <a:rPr lang="en-US" sz="4400">
                <a:solidFill>
                  <a:srgbClr val="FF0000"/>
                </a:solidFill>
              </a:rPr>
              <a:t>1999</a:t>
            </a:r>
            <a:endParaRPr/>
          </a:p>
        </p:txBody>
      </p:sp>
      <p:sp>
        <p:nvSpPr>
          <p:cNvPr id="464" name="Google Shape;464;p37"/>
          <p:cNvSpPr txBox="1"/>
          <p:nvPr/>
        </p:nvSpPr>
        <p:spPr>
          <a:xfrm>
            <a:off x="4132078" y="1707466"/>
            <a:ext cx="3719244" cy="1938992"/>
          </a:xfrm>
          <a:prstGeom prst="rect">
            <a:avLst/>
          </a:prstGeom>
          <a:solidFill>
            <a:schemeClr val="dk1">
              <a:alpha val="30980"/>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Calibri"/>
                <a:ea typeface="Calibri"/>
                <a:cs typeface="Calibri"/>
                <a:sym typeface="Calibri"/>
              </a:rPr>
              <a:t>An incredibly vibrant city of 20+ million with its vibrant music and art scenes. </a:t>
            </a:r>
            <a:endParaRPr/>
          </a:p>
          <a:p>
            <a:pPr indent="0" lvl="0" marL="0" marR="0" rtl="0" algn="l">
              <a:spcBef>
                <a:spcPts val="0"/>
              </a:spcBef>
              <a:spcAft>
                <a:spcPts val="0"/>
              </a:spcAft>
              <a:buNone/>
            </a:pPr>
            <a:r>
              <a:t/>
            </a:r>
            <a:endParaRPr sz="2000">
              <a:solidFill>
                <a:srgbClr val="FFC000"/>
              </a:solidFill>
              <a:latin typeface="Calibri"/>
              <a:ea typeface="Calibri"/>
              <a:cs typeface="Calibri"/>
              <a:sym typeface="Calibri"/>
            </a:endParaRPr>
          </a:p>
          <a:p>
            <a:pPr indent="0" lvl="0" marL="0" marR="0" rtl="0" algn="l">
              <a:spcBef>
                <a:spcPts val="0"/>
              </a:spcBef>
              <a:spcAft>
                <a:spcPts val="0"/>
              </a:spcAft>
              <a:buNone/>
            </a:pPr>
            <a:r>
              <a:rPr lang="en-US" sz="2000">
                <a:solidFill>
                  <a:srgbClr val="FFC000"/>
                </a:solidFill>
                <a:latin typeface="Calibri"/>
                <a:ea typeface="Calibri"/>
                <a:cs typeface="Calibri"/>
                <a:sym typeface="Calibri"/>
              </a:rPr>
              <a:t>Where K-pop explodes in a world of music, money and gangsters…</a:t>
            </a:r>
            <a:endParaRPr/>
          </a:p>
        </p:txBody>
      </p:sp>
      <p:pic>
        <p:nvPicPr>
          <p:cNvPr id="465" name="Google Shape;465;p37"/>
          <p:cNvPicPr preferRelativeResize="0"/>
          <p:nvPr/>
        </p:nvPicPr>
        <p:blipFill rotWithShape="1">
          <a:blip r:embed="rId4">
            <a:alphaModFix/>
          </a:blip>
          <a:srcRect b="0" l="0" r="0" t="0"/>
          <a:stretch/>
        </p:blipFill>
        <p:spPr>
          <a:xfrm>
            <a:off x="7718961" y="591391"/>
            <a:ext cx="4368739" cy="2912493"/>
          </a:xfrm>
          <a:prstGeom prst="pentagon">
            <a:avLst>
              <a:gd fmla="val 105146" name="hf"/>
              <a:gd fmla="val 110557" name="vf"/>
            </a:avLst>
          </a:prstGeom>
          <a:noFill/>
          <a:ln>
            <a:noFill/>
          </a:ln>
        </p:spPr>
      </p:pic>
      <p:pic>
        <p:nvPicPr>
          <p:cNvPr descr="A picture containing text, building, outdoor, street&#10;&#10;Description automatically generated" id="466" name="Google Shape;466;p37"/>
          <p:cNvPicPr preferRelativeResize="0"/>
          <p:nvPr/>
        </p:nvPicPr>
        <p:blipFill rotWithShape="1">
          <a:blip r:embed="rId5">
            <a:alphaModFix/>
          </a:blip>
          <a:srcRect b="0" l="0" r="0" t="0"/>
          <a:stretch/>
        </p:blipFill>
        <p:spPr>
          <a:xfrm>
            <a:off x="0" y="2931151"/>
            <a:ext cx="5991700" cy="3744813"/>
          </a:xfrm>
          <a:prstGeom prst="pie">
            <a:avLst>
              <a:gd fmla="val 0" name="adj1"/>
              <a:gd fmla="val 16200000" name="adj2"/>
            </a:avLst>
          </a:prstGeom>
          <a:noFill/>
          <a:ln>
            <a:noFill/>
          </a:ln>
        </p:spPr>
      </p:pic>
      <p:pic>
        <p:nvPicPr>
          <p:cNvPr id="467" name="Google Shape;467;p37"/>
          <p:cNvPicPr preferRelativeResize="0"/>
          <p:nvPr/>
        </p:nvPicPr>
        <p:blipFill rotWithShape="1">
          <a:blip r:embed="rId6">
            <a:alphaModFix/>
          </a:blip>
          <a:srcRect b="0" l="0" r="0" t="0"/>
          <a:stretch/>
        </p:blipFill>
        <p:spPr>
          <a:xfrm>
            <a:off x="7014809" y="3535087"/>
            <a:ext cx="5024520" cy="2828372"/>
          </a:xfrm>
          <a:prstGeom prst="parallelogram">
            <a:avLst>
              <a:gd fmla="val 25000"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8"/>
          <p:cNvSpPr txBox="1"/>
          <p:nvPr>
            <p:ph type="ctrTitle"/>
          </p:nvPr>
        </p:nvSpPr>
        <p:spPr>
          <a:xfrm>
            <a:off x="3295226" y="355775"/>
            <a:ext cx="6021512" cy="1297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800"/>
              <a:buFont typeface="Poppins"/>
              <a:buNone/>
            </a:pPr>
            <a:r>
              <a:rPr lang="en-US">
                <a:solidFill>
                  <a:srgbClr val="FF0000"/>
                </a:solidFill>
              </a:rPr>
              <a:t>Setting the Scene:</a:t>
            </a:r>
            <a:endParaRPr sz="4400">
              <a:solidFill>
                <a:srgbClr val="FF0000"/>
              </a:solidFill>
            </a:endParaRPr>
          </a:p>
        </p:txBody>
      </p:sp>
      <p:sp>
        <p:nvSpPr>
          <p:cNvPr id="473" name="Google Shape;473;p38"/>
          <p:cNvSpPr txBox="1"/>
          <p:nvPr/>
        </p:nvSpPr>
        <p:spPr>
          <a:xfrm>
            <a:off x="3593543" y="1654824"/>
            <a:ext cx="65012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2"/>
                </a:solidFill>
                <a:latin typeface="Calibri"/>
                <a:ea typeface="Calibri"/>
                <a:cs typeface="Calibri"/>
                <a:sym typeface="Calibri"/>
              </a:rPr>
              <a:t>”Whiplash” meets “Goodfellas” meets “Almost Famous”</a:t>
            </a:r>
            <a:endParaRPr/>
          </a:p>
        </p:txBody>
      </p:sp>
      <p:sp>
        <p:nvSpPr>
          <p:cNvPr id="474" name="Google Shape;474;p38"/>
          <p:cNvSpPr/>
          <p:nvPr/>
        </p:nvSpPr>
        <p:spPr>
          <a:xfrm>
            <a:off x="845127" y="2210787"/>
            <a:ext cx="10986655" cy="2784764"/>
          </a:xfrm>
          <a:prstGeom prst="roundRect">
            <a:avLst>
              <a:gd fmla="val 16667" name="adj"/>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75" name="Google Shape;475;p38"/>
          <p:cNvPicPr preferRelativeResize="0"/>
          <p:nvPr/>
        </p:nvPicPr>
        <p:blipFill rotWithShape="1">
          <a:blip r:embed="rId3">
            <a:alphaModFix/>
          </a:blip>
          <a:srcRect b="0" l="0" r="0" t="0"/>
          <a:stretch/>
        </p:blipFill>
        <p:spPr>
          <a:xfrm>
            <a:off x="7006844" y="2396267"/>
            <a:ext cx="4619788" cy="2309894"/>
          </a:xfrm>
          <a:prstGeom prst="parallelogram">
            <a:avLst>
              <a:gd fmla="val 25000" name="adj"/>
            </a:avLst>
          </a:prstGeom>
          <a:noFill/>
          <a:ln>
            <a:noFill/>
          </a:ln>
        </p:spPr>
      </p:pic>
      <p:pic>
        <p:nvPicPr>
          <p:cNvPr id="476" name="Google Shape;476;p38"/>
          <p:cNvPicPr preferRelativeResize="0"/>
          <p:nvPr/>
        </p:nvPicPr>
        <p:blipFill rotWithShape="1">
          <a:blip r:embed="rId4">
            <a:alphaModFix/>
          </a:blip>
          <a:srcRect b="0" l="0" r="0" t="0"/>
          <a:stretch/>
        </p:blipFill>
        <p:spPr>
          <a:xfrm>
            <a:off x="948075" y="2396267"/>
            <a:ext cx="3495262" cy="2309894"/>
          </a:xfrm>
          <a:prstGeom prst="parallelogram">
            <a:avLst>
              <a:gd fmla="val 25000" name="adj"/>
            </a:avLst>
          </a:prstGeom>
          <a:noFill/>
          <a:ln>
            <a:noFill/>
          </a:ln>
        </p:spPr>
      </p:pic>
      <p:pic>
        <p:nvPicPr>
          <p:cNvPr descr="A group of men sitting at a table&#10;&#10;Description automatically generated with medium confidence" id="477" name="Google Shape;477;p38"/>
          <p:cNvPicPr preferRelativeResize="0"/>
          <p:nvPr/>
        </p:nvPicPr>
        <p:blipFill rotWithShape="1">
          <a:blip r:embed="rId5">
            <a:alphaModFix/>
          </a:blip>
          <a:srcRect b="0" l="0" r="0" t="0"/>
          <a:stretch/>
        </p:blipFill>
        <p:spPr>
          <a:xfrm>
            <a:off x="3970533" y="2400198"/>
            <a:ext cx="3495262" cy="2305963"/>
          </a:xfrm>
          <a:prstGeom prst="parallelogram">
            <a:avLst>
              <a:gd fmla="val 25000" name="adj"/>
            </a:avLst>
          </a:prstGeom>
          <a:noFill/>
          <a:ln>
            <a:noFill/>
          </a:ln>
        </p:spPr>
      </p:pic>
      <p:sp>
        <p:nvSpPr>
          <p:cNvPr id="478" name="Google Shape;478;p38"/>
          <p:cNvSpPr txBox="1"/>
          <p:nvPr/>
        </p:nvSpPr>
        <p:spPr>
          <a:xfrm>
            <a:off x="4747892" y="5341915"/>
            <a:ext cx="225895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2"/>
                </a:solidFill>
                <a:latin typeface="Calibri"/>
                <a:ea typeface="Calibri"/>
                <a:cs typeface="Calibri"/>
                <a:sym typeface="Calibri"/>
              </a:rPr>
              <a:t>TV:  La Femme Nikita </a:t>
            </a:r>
            <a:endParaRPr/>
          </a:p>
          <a:p>
            <a:pPr indent="0" lvl="0" marL="0" marR="0" rtl="0" algn="l">
              <a:spcBef>
                <a:spcPts val="0"/>
              </a:spcBef>
              <a:spcAft>
                <a:spcPts val="0"/>
              </a:spcAft>
              <a:buNone/>
            </a:pPr>
            <a:r>
              <a:rPr lang="en-US" sz="1800">
                <a:solidFill>
                  <a:schemeClr val="lt2"/>
                </a:solidFill>
                <a:latin typeface="Calibri"/>
                <a:ea typeface="Calibri"/>
                <a:cs typeface="Calibri"/>
                <a:sym typeface="Calibri"/>
              </a:rPr>
              <a:t>Noir:  LA Confidential</a:t>
            </a:r>
            <a:endParaRPr/>
          </a:p>
          <a:p>
            <a:pPr indent="0" lvl="0" marL="0" marR="0" rtl="0" algn="l">
              <a:spcBef>
                <a:spcPts val="0"/>
              </a:spcBef>
              <a:spcAft>
                <a:spcPts val="0"/>
              </a:spcAft>
              <a:buNone/>
            </a:pPr>
            <a:r>
              <a:rPr lang="en-US" sz="1800">
                <a:solidFill>
                  <a:schemeClr val="lt2"/>
                </a:solidFill>
                <a:latin typeface="Calibri"/>
                <a:ea typeface="Calibri"/>
                <a:cs typeface="Calibri"/>
                <a:sym typeface="Calibri"/>
              </a:rPr>
              <a:t>Thriller: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9"/>
          <p:cNvSpPr txBox="1"/>
          <p:nvPr>
            <p:ph type="ctrTitle"/>
          </p:nvPr>
        </p:nvSpPr>
        <p:spPr>
          <a:xfrm>
            <a:off x="3169988" y="170618"/>
            <a:ext cx="6922058" cy="129719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9090"/>
              <a:buFont typeface="Poppins"/>
              <a:buNone/>
            </a:pPr>
            <a:r>
              <a:rPr lang="en-US">
                <a:solidFill>
                  <a:srgbClr val="FF0000"/>
                </a:solidFill>
              </a:rPr>
              <a:t>Setting the Scene: 1999</a:t>
            </a:r>
            <a:endParaRPr sz="4400">
              <a:solidFill>
                <a:srgbClr val="FF0000"/>
              </a:solidFill>
            </a:endParaRPr>
          </a:p>
        </p:txBody>
      </p:sp>
      <p:sp>
        <p:nvSpPr>
          <p:cNvPr id="484" name="Google Shape;484;p39"/>
          <p:cNvSpPr txBox="1"/>
          <p:nvPr/>
        </p:nvSpPr>
        <p:spPr>
          <a:xfrm>
            <a:off x="968813" y="1544587"/>
            <a:ext cx="719512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2"/>
                </a:solidFill>
                <a:latin typeface="Calibri"/>
                <a:ea typeface="Calibri"/>
                <a:cs typeface="Calibri"/>
                <a:sym typeface="Calibri"/>
              </a:rPr>
              <a:t>In 1999, the Music was jolted by the music lover’s shift from CD’s to the immediate gratification of the Digital download. The World of Napster</a:t>
            </a:r>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a:p>
            <a:pPr indent="0" lvl="0" marL="0" marR="0" rtl="0" algn="l">
              <a:spcBef>
                <a:spcPts val="0"/>
              </a:spcBef>
              <a:spcAft>
                <a:spcPts val="0"/>
              </a:spcAft>
              <a:buNone/>
            </a:pPr>
            <a:r>
              <a:rPr lang="en-US" sz="1800">
                <a:solidFill>
                  <a:schemeClr val="lt2"/>
                </a:solidFill>
                <a:latin typeface="Calibri"/>
                <a:ea typeface="Calibri"/>
                <a:cs typeface="Calibri"/>
                <a:sym typeface="Calibri"/>
              </a:rPr>
              <a:t>K-Pop was exploding in South Korea, creating a massive surge of Korean talent in music, dance &amp; film.</a:t>
            </a:r>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a:p>
            <a:pPr indent="0" lvl="0" marL="0" marR="0" rtl="0" algn="l">
              <a:spcBef>
                <a:spcPts val="0"/>
              </a:spcBef>
              <a:spcAft>
                <a:spcPts val="0"/>
              </a:spcAft>
              <a:buNone/>
            </a:pPr>
            <a:r>
              <a:rPr lang="en-US" sz="1800">
                <a:solidFill>
                  <a:schemeClr val="lt2"/>
                </a:solidFill>
                <a:latin typeface="Calibri"/>
                <a:ea typeface="Calibri"/>
                <a:cs typeface="Calibri"/>
                <a:sym typeface="Calibri"/>
              </a:rPr>
              <a:t>Music=Money which means in Seoul that the music industry was rife with gangsters and gangs who sought its riches.  As Jack was going to discover…</a:t>
            </a:r>
            <a:endParaRPr/>
          </a:p>
        </p:txBody>
      </p:sp>
      <p:sp>
        <p:nvSpPr>
          <p:cNvPr id="485" name="Google Shape;485;p39"/>
          <p:cNvSpPr/>
          <p:nvPr/>
        </p:nvSpPr>
        <p:spPr>
          <a:xfrm>
            <a:off x="8569036" y="1071322"/>
            <a:ext cx="3394364" cy="2998354"/>
          </a:xfrm>
          <a:prstGeom prst="downArrow">
            <a:avLst>
              <a:gd fmla="val 50000" name="adj1"/>
              <a:gd fmla="val 50000" name="adj2"/>
            </a:avLst>
          </a:prstGeom>
          <a:blipFill rotWithShape="1">
            <a:blip r:embed="rId3">
              <a:alphaModFix/>
            </a:blip>
            <a:stretch>
              <a:fillRect b="0" l="0" r="0" t="0"/>
            </a:stretch>
          </a:blip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39"/>
          <p:cNvSpPr/>
          <p:nvPr/>
        </p:nvSpPr>
        <p:spPr>
          <a:xfrm>
            <a:off x="6897850" y="3596411"/>
            <a:ext cx="4661756" cy="2860964"/>
          </a:xfrm>
          <a:prstGeom prst="leftArrow">
            <a:avLst>
              <a:gd fmla="val 50000" name="adj1"/>
              <a:gd fmla="val 50000" name="adj2"/>
            </a:avLst>
          </a:prstGeom>
          <a:blipFill rotWithShape="1">
            <a:blip r:embed="rId4">
              <a:alphaModFix/>
            </a:blip>
            <a:stretch>
              <a:fillRect b="0" l="0" r="0" t="0"/>
            </a:stretch>
          </a:blip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39"/>
          <p:cNvSpPr/>
          <p:nvPr/>
        </p:nvSpPr>
        <p:spPr>
          <a:xfrm>
            <a:off x="1630806" y="3929689"/>
            <a:ext cx="4863250" cy="2610259"/>
          </a:xfrm>
          <a:prstGeom prst="upArrow">
            <a:avLst>
              <a:gd fmla="val 50000" name="adj1"/>
              <a:gd fmla="val 47965" name="adj2"/>
            </a:avLst>
          </a:prstGeom>
          <a:blipFill rotWithShape="1">
            <a:blip r:embed="rId5">
              <a:alphaModFix/>
            </a:blip>
            <a:stretch>
              <a:fillRect b="0" l="0" r="0" t="0"/>
            </a:stretch>
          </a:blipFill>
          <a:ln cap="flat" cmpd="sng" w="12700">
            <a:solidFill>
              <a:srgbClr val="7823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0"/>
          <p:cNvSpPr txBox="1"/>
          <p:nvPr>
            <p:ph type="ctrTitle"/>
          </p:nvPr>
        </p:nvSpPr>
        <p:spPr>
          <a:xfrm>
            <a:off x="3621252" y="252885"/>
            <a:ext cx="6160058" cy="89704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9090"/>
              <a:buFont typeface="Poppins"/>
              <a:buNone/>
            </a:pPr>
            <a:r>
              <a:rPr lang="en-US">
                <a:solidFill>
                  <a:srgbClr val="FF0000"/>
                </a:solidFill>
              </a:rPr>
              <a:t>Setting the Seasons</a:t>
            </a:r>
            <a:br>
              <a:rPr lang="en-US">
                <a:solidFill>
                  <a:srgbClr val="FF0000"/>
                </a:solidFill>
              </a:rPr>
            </a:br>
            <a:endParaRPr sz="4400">
              <a:solidFill>
                <a:srgbClr val="FF0000"/>
              </a:solidFill>
            </a:endParaRPr>
          </a:p>
        </p:txBody>
      </p:sp>
      <p:sp>
        <p:nvSpPr>
          <p:cNvPr id="493" name="Google Shape;493;p40"/>
          <p:cNvSpPr txBox="1"/>
          <p:nvPr/>
        </p:nvSpPr>
        <p:spPr>
          <a:xfrm>
            <a:off x="2410690" y="751344"/>
            <a:ext cx="9365674"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0000"/>
                </a:solidFill>
                <a:latin typeface="Calibri"/>
                <a:ea typeface="Calibri"/>
                <a:cs typeface="Calibri"/>
                <a:sym typeface="Calibri"/>
              </a:rPr>
              <a:t>SEASON 1 </a:t>
            </a:r>
            <a:r>
              <a:rPr lang="en-US" sz="1800">
                <a:solidFill>
                  <a:schemeClr val="lt2"/>
                </a:solidFill>
                <a:latin typeface="Calibri"/>
                <a:ea typeface="Calibri"/>
                <a:cs typeface="Calibri"/>
                <a:sym typeface="Calibri"/>
              </a:rPr>
              <a:t>will focus on the "fish out of water" scenario.  Jack moves from Los Angeles to Seoul and works with Kelly and her Father on building the label and navigating through cultural barriers.  We meet the characters; the promoters, the talent, the brutal crime syndicate groups and we’ll introduce the world to the living city that is Seoul.  Kelly and Jack learn to trust each other, working through language and cultural barriers.  Note: Episode 1 Treatment Available</a:t>
            </a:r>
            <a:endParaRPr/>
          </a:p>
        </p:txBody>
      </p:sp>
      <p:sp>
        <p:nvSpPr>
          <p:cNvPr id="494" name="Google Shape;494;p40"/>
          <p:cNvSpPr txBox="1"/>
          <p:nvPr/>
        </p:nvSpPr>
        <p:spPr>
          <a:xfrm>
            <a:off x="935180" y="2271332"/>
            <a:ext cx="10841183"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0000"/>
                </a:solidFill>
                <a:latin typeface="Calibri"/>
                <a:ea typeface="Calibri"/>
                <a:cs typeface="Calibri"/>
                <a:sym typeface="Calibri"/>
              </a:rPr>
              <a:t>SEASON 2 </a:t>
            </a:r>
            <a:r>
              <a:rPr lang="en-US" sz="1800">
                <a:solidFill>
                  <a:schemeClr val="lt2"/>
                </a:solidFill>
                <a:latin typeface="Calibri"/>
                <a:ea typeface="Calibri"/>
                <a:cs typeface="Calibri"/>
                <a:sym typeface="Calibri"/>
              </a:rPr>
              <a:t>will dive deeper into the individual power players and we’ll introduce new avenues of corruption, scandal within the music scene in Seoul.  Music producer HA assumes a bigger role in finding acts.  K-pop emerges as a power genre - and everyone wants a piece of the action.  Gangster Tiger wants more control and entices Kelly and Jack to work with him to destroy the competition.  A delicate dance for Kelly and Jack - they need to keep Tiger in check, but Tiger's influence with Kelly's father is strong.  Kelly signs the top acts, including ROCK STAR, and Jack pushes the limits of promotion, granting free digital downloads of the first hit, which angers the industry leaders and those expecting tribute for their "help".  Kelly and Jack grow closer, frustrating staff and talent and family.  Detective Chong investigates the syndicates and cracks open a connection between Kelly and Tiger.  Jack earns celebrity attention in the local gossip magazines and the US mags – which only angers the musical titans of his former company in the US.</a:t>
            </a:r>
            <a:endParaRPr/>
          </a:p>
        </p:txBody>
      </p:sp>
      <p:sp>
        <p:nvSpPr>
          <p:cNvPr id="495" name="Google Shape;495;p40"/>
          <p:cNvSpPr txBox="1"/>
          <p:nvPr/>
        </p:nvSpPr>
        <p:spPr>
          <a:xfrm>
            <a:off x="935180" y="5229493"/>
            <a:ext cx="10841183"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FF0000"/>
                </a:solidFill>
                <a:latin typeface="Calibri"/>
                <a:ea typeface="Calibri"/>
                <a:cs typeface="Calibri"/>
                <a:sym typeface="Calibri"/>
              </a:rPr>
              <a:t>SEASON 3 </a:t>
            </a:r>
            <a:r>
              <a:rPr lang="en-US" sz="1800">
                <a:solidFill>
                  <a:schemeClr val="lt2"/>
                </a:solidFill>
                <a:latin typeface="Calibri"/>
                <a:ea typeface="Calibri"/>
                <a:cs typeface="Calibri"/>
                <a:sym typeface="Calibri"/>
              </a:rPr>
              <a:t>introduces the expanding crime syndicates control and the battles between Gangster Tiger and Gangster Victory.  Kelly's father passes, leaving the label to Kelly and Tiger, which opens a wider door for Detective Chong tireless investigation.  Romance evolves with Kelly and Jack, much to the disgust of Tiger.  HA brings more acts, some cool, some dangerous – with some ‘moles’ from opposing crime syndicates.  With fame, Jack loses control.  </a:t>
            </a:r>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1"/>
          <p:cNvSpPr txBox="1"/>
          <p:nvPr>
            <p:ph type="ctrTitle"/>
          </p:nvPr>
        </p:nvSpPr>
        <p:spPr>
          <a:xfrm>
            <a:off x="3371870" y="-180109"/>
            <a:ext cx="6021512" cy="1297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800"/>
              <a:buFont typeface="Poppins"/>
              <a:buNone/>
            </a:pPr>
            <a:r>
              <a:rPr lang="en-US">
                <a:solidFill>
                  <a:srgbClr val="FF0000"/>
                </a:solidFill>
              </a:rPr>
              <a:t>Setting the Scene:</a:t>
            </a:r>
            <a:endParaRPr sz="4400">
              <a:solidFill>
                <a:srgbClr val="FF0000"/>
              </a:solidFill>
            </a:endParaRPr>
          </a:p>
        </p:txBody>
      </p:sp>
      <p:sp>
        <p:nvSpPr>
          <p:cNvPr id="501" name="Google Shape;501;p41"/>
          <p:cNvSpPr txBox="1"/>
          <p:nvPr/>
        </p:nvSpPr>
        <p:spPr>
          <a:xfrm>
            <a:off x="2244436" y="760547"/>
            <a:ext cx="9753600"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lt2"/>
                </a:solidFill>
                <a:latin typeface="Calibri"/>
                <a:ea typeface="Calibri"/>
                <a:cs typeface="Calibri"/>
                <a:sym typeface="Calibri"/>
              </a:rPr>
              <a:t>Body &amp; Seoul is a show driven by music, the personalities in the industry, and the insanity that follows it.  Jack has to navigate the cultural faux pas that he stumbles into every day in this vibrant, exciting Asian country, and Kelly Lim works to keep him centered.  He and Kelly go head-to-head with the politics of the music industry, the club owners, the artists, studios, and South Korean crime families.  All for control of a growing music empire.</a:t>
            </a:r>
            <a:endParaRPr/>
          </a:p>
        </p:txBody>
      </p:sp>
      <p:sp>
        <p:nvSpPr>
          <p:cNvPr id="502" name="Google Shape;502;p41"/>
          <p:cNvSpPr txBox="1"/>
          <p:nvPr/>
        </p:nvSpPr>
        <p:spPr>
          <a:xfrm>
            <a:off x="614814" y="2272856"/>
            <a:ext cx="11383222"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u="sng">
                <a:solidFill>
                  <a:schemeClr val="lt2"/>
                </a:solidFill>
                <a:latin typeface="Calibri"/>
                <a:ea typeface="Calibri"/>
                <a:cs typeface="Calibri"/>
                <a:sym typeface="Calibri"/>
              </a:rPr>
              <a:t>STORIES -  “A”, “B” “C” AND “D” </a:t>
            </a:r>
            <a:endParaRPr sz="1800">
              <a:solidFill>
                <a:schemeClr val="lt2"/>
              </a:solidFill>
              <a:latin typeface="Calibri"/>
              <a:ea typeface="Calibri"/>
              <a:cs typeface="Calibri"/>
              <a:sym typeface="Calibri"/>
            </a:endParaRPr>
          </a:p>
          <a:p>
            <a:pPr indent="0" lvl="0" marL="0" marR="0" rtl="0" algn="just">
              <a:spcBef>
                <a:spcPts val="0"/>
              </a:spcBef>
              <a:spcAft>
                <a:spcPts val="0"/>
              </a:spcAft>
              <a:buNone/>
            </a:pPr>
            <a:r>
              <a:rPr lang="en-US" sz="1800" u="sng">
                <a:solidFill>
                  <a:schemeClr val="lt2"/>
                </a:solidFill>
                <a:latin typeface="Calibri"/>
                <a:ea typeface="Calibri"/>
                <a:cs typeface="Calibri"/>
                <a:sym typeface="Calibri"/>
              </a:rPr>
              <a:t>Jack’s personal journey</a:t>
            </a:r>
            <a:r>
              <a:rPr lang="en-US" sz="1800">
                <a:solidFill>
                  <a:schemeClr val="lt2"/>
                </a:solidFill>
                <a:latin typeface="Calibri"/>
                <a:ea typeface="Calibri"/>
                <a:cs typeface="Calibri"/>
                <a:sym typeface="Calibri"/>
              </a:rPr>
              <a:t>: Jack seeking redemption personally and professionally in a country where he is a complete fish out of water. </a:t>
            </a:r>
            <a:endParaRPr/>
          </a:p>
          <a:p>
            <a:pPr indent="0" lvl="0" marL="0" marR="0" rtl="0" algn="just">
              <a:spcBef>
                <a:spcPts val="0"/>
              </a:spcBef>
              <a:spcAft>
                <a:spcPts val="0"/>
              </a:spcAft>
              <a:buNone/>
            </a:pPr>
            <a:r>
              <a:rPr lang="en-US" sz="1800">
                <a:solidFill>
                  <a:schemeClr val="lt2"/>
                </a:solidFill>
                <a:latin typeface="Calibri"/>
                <a:ea typeface="Calibri"/>
                <a:cs typeface="Calibri"/>
                <a:sym typeface="Calibri"/>
              </a:rPr>
              <a:t> </a:t>
            </a:r>
            <a:endParaRPr/>
          </a:p>
          <a:p>
            <a:pPr indent="0" lvl="0" marL="0" marR="0" rtl="0" algn="just">
              <a:spcBef>
                <a:spcPts val="0"/>
              </a:spcBef>
              <a:spcAft>
                <a:spcPts val="0"/>
              </a:spcAft>
              <a:buNone/>
            </a:pPr>
            <a:r>
              <a:rPr lang="en-US" sz="1800" u="sng">
                <a:solidFill>
                  <a:schemeClr val="lt2"/>
                </a:solidFill>
                <a:latin typeface="Calibri"/>
                <a:ea typeface="Calibri"/>
                <a:cs typeface="Calibri"/>
                <a:sym typeface="Calibri"/>
              </a:rPr>
              <a:t>Jack and Kelly’s story</a:t>
            </a:r>
            <a:r>
              <a:rPr lang="en-US" sz="1800">
                <a:solidFill>
                  <a:schemeClr val="lt2"/>
                </a:solidFill>
                <a:latin typeface="Calibri"/>
                <a:ea typeface="Calibri"/>
                <a:cs typeface="Calibri"/>
                <a:sym typeface="Calibri"/>
              </a:rPr>
              <a:t>: Jack meeting Kelly whose love for music is almost greater than his own innate desire to find talent and live through the emotional journey of both music and song.  And the professional relationship they begin to build – with a tense dash of personal thrown into the mix.  </a:t>
            </a:r>
            <a:endParaRPr/>
          </a:p>
          <a:p>
            <a:pPr indent="0" lvl="0" marL="0" marR="0" rtl="0" algn="just">
              <a:spcBef>
                <a:spcPts val="0"/>
              </a:spcBef>
              <a:spcAft>
                <a:spcPts val="0"/>
              </a:spcAft>
              <a:buNone/>
            </a:pPr>
            <a:r>
              <a:rPr lang="en-US" sz="1800">
                <a:solidFill>
                  <a:schemeClr val="lt2"/>
                </a:solidFill>
                <a:latin typeface="Calibri"/>
                <a:ea typeface="Calibri"/>
                <a:cs typeface="Calibri"/>
                <a:sym typeface="Calibri"/>
              </a:rPr>
              <a:t> </a:t>
            </a:r>
            <a:endParaRPr/>
          </a:p>
          <a:p>
            <a:pPr indent="0" lvl="0" marL="0" marR="0" rtl="0" algn="just">
              <a:spcBef>
                <a:spcPts val="0"/>
              </a:spcBef>
              <a:spcAft>
                <a:spcPts val="0"/>
              </a:spcAft>
              <a:buNone/>
            </a:pPr>
            <a:r>
              <a:rPr lang="en-US" sz="1800" u="sng">
                <a:solidFill>
                  <a:schemeClr val="lt2"/>
                </a:solidFill>
                <a:latin typeface="Calibri"/>
                <a:ea typeface="Calibri"/>
                <a:cs typeface="Calibri"/>
                <a:sym typeface="Calibri"/>
              </a:rPr>
              <a:t>Clash of the Gangsters</a:t>
            </a:r>
            <a:r>
              <a:rPr lang="en-US" sz="1800">
                <a:solidFill>
                  <a:schemeClr val="lt2"/>
                </a:solidFill>
                <a:latin typeface="Calibri"/>
                <a:ea typeface="Calibri"/>
                <a:cs typeface="Calibri"/>
                <a:sym typeface="Calibri"/>
              </a:rPr>
              <a:t>: Gangster Tiger isn't happy with Jack interrupting his influence in the music business.  He’s old school, like his father, and still wants his payola and kickbacks - but a new era is dawning with Jack and Kelly leading the charge. Gangster Victory wants a part of the emerging digital music business, and sees Jack's recent presence as a threat to his plans.  </a:t>
            </a:r>
            <a:endParaRPr/>
          </a:p>
          <a:p>
            <a:pPr indent="0" lvl="0" marL="0" marR="0" rtl="0" algn="just">
              <a:spcBef>
                <a:spcPts val="0"/>
              </a:spcBef>
              <a:spcAft>
                <a:spcPts val="0"/>
              </a:spcAft>
              <a:buNone/>
            </a:pPr>
            <a:r>
              <a:rPr lang="en-US" sz="1800">
                <a:solidFill>
                  <a:schemeClr val="lt2"/>
                </a:solidFill>
                <a:latin typeface="Calibri"/>
                <a:ea typeface="Calibri"/>
                <a:cs typeface="Calibri"/>
                <a:sym typeface="Calibri"/>
              </a:rPr>
              <a:t> </a:t>
            </a:r>
            <a:endParaRPr/>
          </a:p>
          <a:p>
            <a:pPr indent="0" lvl="0" marL="0" marR="0" rtl="0" algn="just">
              <a:spcBef>
                <a:spcPts val="0"/>
              </a:spcBef>
              <a:spcAft>
                <a:spcPts val="0"/>
              </a:spcAft>
              <a:buNone/>
            </a:pPr>
            <a:r>
              <a:rPr lang="en-US" sz="1800" u="sng">
                <a:solidFill>
                  <a:schemeClr val="lt2"/>
                </a:solidFill>
                <a:latin typeface="Calibri"/>
                <a:ea typeface="Calibri"/>
                <a:cs typeface="Calibri"/>
                <a:sym typeface="Calibri"/>
              </a:rPr>
              <a:t>Always hounded by the police:</a:t>
            </a:r>
            <a:r>
              <a:rPr lang="en-US" sz="1800">
                <a:solidFill>
                  <a:schemeClr val="lt2"/>
                </a:solidFill>
                <a:latin typeface="Calibri"/>
                <a:ea typeface="Calibri"/>
                <a:cs typeface="Calibri"/>
                <a:sym typeface="Calibri"/>
              </a:rPr>
              <a:t> Detective Chong is </a:t>
            </a:r>
            <a:r>
              <a:rPr i="1" lang="en-US" sz="1800">
                <a:solidFill>
                  <a:schemeClr val="lt2"/>
                </a:solidFill>
                <a:latin typeface="Calibri"/>
                <a:ea typeface="Calibri"/>
                <a:cs typeface="Calibri"/>
                <a:sym typeface="Calibri"/>
              </a:rPr>
              <a:t>going</a:t>
            </a:r>
            <a:r>
              <a:rPr lang="en-US" sz="1800">
                <a:solidFill>
                  <a:schemeClr val="lt2"/>
                </a:solidFill>
                <a:latin typeface="Calibri"/>
                <a:ea typeface="Calibri"/>
                <a:cs typeface="Calibri"/>
                <a:sym typeface="Calibri"/>
              </a:rPr>
              <a:t> to break the Gangster’s hold on music - but doing so legally.  And Jack and Kelly are thorns in his side when he takes shortcuts. </a:t>
            </a:r>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4"/>
          <p:cNvSpPr txBox="1"/>
          <p:nvPr>
            <p:ph type="ctrTitle"/>
          </p:nvPr>
        </p:nvSpPr>
        <p:spPr>
          <a:xfrm>
            <a:off x="4285845" y="46584"/>
            <a:ext cx="6179577" cy="15924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Poppins"/>
              <a:buNone/>
            </a:pPr>
            <a:r>
              <a:rPr lang="en-US" sz="4400">
                <a:solidFill>
                  <a:srgbClr val="FF0000"/>
                </a:solidFill>
              </a:rPr>
              <a:t>About “Body &amp; Seoul”</a:t>
            </a:r>
            <a:endParaRPr/>
          </a:p>
        </p:txBody>
      </p:sp>
      <p:pic>
        <p:nvPicPr>
          <p:cNvPr descr="A close-up of money on a table&#10;&#10;Description automatically generated with low confidence" id="295" name="Google Shape;295;p24"/>
          <p:cNvPicPr preferRelativeResize="0"/>
          <p:nvPr/>
        </p:nvPicPr>
        <p:blipFill rotWithShape="1">
          <a:blip r:embed="rId3">
            <a:alphaModFix amt="75000"/>
          </a:blip>
          <a:srcRect b="0" l="0" r="0" t="0"/>
          <a:stretch/>
        </p:blipFill>
        <p:spPr>
          <a:xfrm>
            <a:off x="3430201" y="2273958"/>
            <a:ext cx="7890863" cy="4827744"/>
          </a:xfrm>
          <a:prstGeom prst="rect">
            <a:avLst/>
          </a:prstGeom>
          <a:noFill/>
          <a:ln>
            <a:noFill/>
          </a:ln>
        </p:spPr>
      </p:pic>
      <p:sp>
        <p:nvSpPr>
          <p:cNvPr id="296" name="Google Shape;296;p24"/>
          <p:cNvSpPr txBox="1"/>
          <p:nvPr>
            <p:ph idx="1" type="body"/>
          </p:nvPr>
        </p:nvSpPr>
        <p:spPr>
          <a:xfrm>
            <a:off x="2220686" y="1212666"/>
            <a:ext cx="8943443" cy="2812704"/>
          </a:xfrm>
          <a:prstGeom prst="rect">
            <a:avLst/>
          </a:prstGeom>
          <a:noFill/>
          <a:ln>
            <a:noFill/>
          </a:ln>
        </p:spPr>
        <p:txBody>
          <a:bodyPr anchorCtr="0" anchor="t" bIns="45700" lIns="90000" spcFirstLastPara="1" rIns="91425" wrap="square" tIns="45700">
            <a:noAutofit/>
          </a:bodyPr>
          <a:lstStyle/>
          <a:p>
            <a:pPr indent="0" lvl="0" marL="0" rtl="0" algn="just">
              <a:lnSpc>
                <a:spcPct val="150000"/>
              </a:lnSpc>
              <a:spcBef>
                <a:spcPts val="0"/>
              </a:spcBef>
              <a:spcAft>
                <a:spcPts val="0"/>
              </a:spcAft>
              <a:buClr>
                <a:schemeClr val="lt2"/>
              </a:buClr>
              <a:buSzPts val="1600"/>
              <a:buNone/>
            </a:pPr>
            <a:r>
              <a:rPr lang="en-US" sz="1600">
                <a:solidFill>
                  <a:schemeClr val="lt2"/>
                </a:solidFill>
              </a:rPr>
              <a:t>A brilliant visionary music producer whose "best years" look to be behind him discovers the brilliance of download to own music and leaves the doubters, glamor, and excess of Los Angeles only to be thrown into a paradigm shift moment in the music industry taking place in South Korea.  With his new boss and collaborator, Kelly Lim, they navigate a world of fame, fortune, love and organized crime to keep the label alive, but Jack's drive and obsession may cause everything to collapse and burn.</a:t>
            </a:r>
            <a:endParaRPr/>
          </a:p>
        </p:txBody>
      </p:sp>
      <p:sp>
        <p:nvSpPr>
          <p:cNvPr id="297" name="Google Shape;297;p24"/>
          <p:cNvSpPr txBox="1"/>
          <p:nvPr/>
        </p:nvSpPr>
        <p:spPr>
          <a:xfrm>
            <a:off x="275770" y="4025370"/>
            <a:ext cx="4310743"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Calibri"/>
                <a:ea typeface="Calibri"/>
                <a:cs typeface="Calibri"/>
                <a:sym typeface="Calibri"/>
              </a:rPr>
              <a:t>BODY &amp; SEOUL is a scripted global Action True Crime series based on true events.  </a:t>
            </a:r>
            <a:endParaRPr/>
          </a:p>
          <a:p>
            <a:pPr indent="0" lvl="0" marL="0" marR="0" rtl="0" algn="l">
              <a:spcBef>
                <a:spcPts val="0"/>
              </a:spcBef>
              <a:spcAft>
                <a:spcPts val="0"/>
              </a:spcAft>
              <a:buNone/>
            </a:pPr>
            <a:r>
              <a:rPr lang="en-US" sz="1400">
                <a:solidFill>
                  <a:schemeClr val="lt2"/>
                </a:solidFill>
                <a:latin typeface="Calibri"/>
                <a:ea typeface="Calibri"/>
                <a:cs typeface="Calibri"/>
                <a:sym typeface="Calibri"/>
              </a:rPr>
              <a:t>Michael Mandaville (Taken 1, 2, 3) Show Runner.  (60 min x 8-10 Episodes</a:t>
            </a:r>
            <a:endParaRPr/>
          </a:p>
          <a:p>
            <a:pPr indent="0" lvl="0" marL="0" marR="0" rtl="0" algn="l">
              <a:spcBef>
                <a:spcPts val="0"/>
              </a:spcBef>
              <a:spcAft>
                <a:spcPts val="0"/>
              </a:spcAft>
              <a:buNone/>
            </a:pPr>
            <a:r>
              <a:rPr lang="en-US" sz="1400">
                <a:solidFill>
                  <a:schemeClr val="lt2"/>
                </a:solidFill>
                <a:latin typeface="Calibri"/>
                <a:ea typeface="Calibri"/>
                <a:cs typeface="Calibri"/>
                <a:sym typeface="Calibri"/>
              </a:rPr>
              <a:t> </a:t>
            </a:r>
            <a:endParaRPr/>
          </a:p>
          <a:p>
            <a:pPr indent="0" lvl="0" marL="0" marR="0" rtl="0" algn="l">
              <a:spcBef>
                <a:spcPts val="0"/>
              </a:spcBef>
              <a:spcAft>
                <a:spcPts val="0"/>
              </a:spcAft>
              <a:buNone/>
            </a:pPr>
            <a:r>
              <a:rPr b="1" lang="en-US" sz="1400">
                <a:solidFill>
                  <a:schemeClr val="lt2"/>
                </a:solidFill>
                <a:latin typeface="Calibri"/>
                <a:ea typeface="Calibri"/>
                <a:cs typeface="Calibri"/>
                <a:sym typeface="Calibri"/>
              </a:rPr>
              <a:t>SETTINGS:</a:t>
            </a:r>
            <a:r>
              <a:rPr lang="en-US" sz="1400">
                <a:solidFill>
                  <a:schemeClr val="lt2"/>
                </a:solidFill>
                <a:latin typeface="Calibri"/>
                <a:ea typeface="Calibri"/>
                <a:cs typeface="Calibri"/>
                <a:sym typeface="Calibri"/>
              </a:rPr>
              <a:t>  1999/2000 Los Angeles, 2000 - ? Seoul Korea.  </a:t>
            </a:r>
            <a:endParaRPr/>
          </a:p>
          <a:p>
            <a:pPr indent="0" lvl="0" marL="0" marR="0" rtl="0" algn="l">
              <a:spcBef>
                <a:spcPts val="0"/>
              </a:spcBef>
              <a:spcAft>
                <a:spcPts val="0"/>
              </a:spcAft>
              <a:buNone/>
            </a:pPr>
            <a:r>
              <a:rPr lang="en-US" sz="1400">
                <a:solidFill>
                  <a:schemeClr val="lt2"/>
                </a:solidFill>
                <a:latin typeface="Calibri"/>
                <a:ea typeface="Calibri"/>
                <a:cs typeface="Calibri"/>
                <a:sym typeface="Calibri"/>
              </a:rPr>
              <a:t> </a:t>
            </a:r>
            <a:endParaRPr/>
          </a:p>
          <a:p>
            <a:pPr indent="0" lvl="0" marL="0" marR="0" rtl="0" algn="l">
              <a:spcBef>
                <a:spcPts val="0"/>
              </a:spcBef>
              <a:spcAft>
                <a:spcPts val="0"/>
              </a:spcAft>
              <a:buNone/>
            </a:pPr>
            <a:r>
              <a:rPr b="1" lang="en-US" sz="1400">
                <a:solidFill>
                  <a:schemeClr val="lt2"/>
                </a:solidFill>
                <a:latin typeface="Calibri"/>
                <a:ea typeface="Calibri"/>
                <a:cs typeface="Calibri"/>
                <a:sym typeface="Calibri"/>
              </a:rPr>
              <a:t>GENRE:</a:t>
            </a:r>
            <a:r>
              <a:rPr lang="en-US" sz="1400">
                <a:solidFill>
                  <a:schemeClr val="lt2"/>
                </a:solidFill>
                <a:latin typeface="Calibri"/>
                <a:ea typeface="Calibri"/>
                <a:cs typeface="Calibri"/>
                <a:sym typeface="Calibri"/>
              </a:rPr>
              <a:t>  International Crime / Music / Korean Culture </a:t>
            </a:r>
            <a:endParaRPr/>
          </a:p>
          <a:p>
            <a:pPr indent="0" lvl="0" marL="0" marR="0" rtl="0" algn="l">
              <a:spcBef>
                <a:spcPts val="0"/>
              </a:spcBef>
              <a:spcAft>
                <a:spcPts val="0"/>
              </a:spcAft>
              <a:buNone/>
            </a:pPr>
            <a:r>
              <a:rPr lang="en-US" sz="1400">
                <a:solidFill>
                  <a:schemeClr val="lt2"/>
                </a:solidFill>
                <a:latin typeface="Calibri"/>
                <a:ea typeface="Calibri"/>
                <a:cs typeface="Calibri"/>
                <a:sym typeface="Calibri"/>
              </a:rPr>
              <a:t> </a:t>
            </a:r>
            <a:endParaRPr/>
          </a:p>
          <a:p>
            <a:pPr indent="0" lvl="0" marL="0" marR="0" rtl="0" algn="l">
              <a:spcBef>
                <a:spcPts val="0"/>
              </a:spcBef>
              <a:spcAft>
                <a:spcPts val="0"/>
              </a:spcAft>
              <a:buNone/>
            </a:pPr>
            <a:r>
              <a:rPr b="1" lang="en-US" sz="1400">
                <a:solidFill>
                  <a:schemeClr val="lt2"/>
                </a:solidFill>
                <a:latin typeface="Calibri"/>
                <a:ea typeface="Calibri"/>
                <a:cs typeface="Calibri"/>
                <a:sym typeface="Calibri"/>
              </a:rPr>
              <a:t>TONE:</a:t>
            </a:r>
            <a:r>
              <a:rPr lang="en-US" sz="1400">
                <a:solidFill>
                  <a:schemeClr val="lt2"/>
                </a:solidFill>
                <a:latin typeface="Calibri"/>
                <a:ea typeface="Calibri"/>
                <a:cs typeface="Calibri"/>
                <a:sym typeface="Calibri"/>
              </a:rPr>
              <a:t> Music Industry / Organized Crime / Seoul Korea glamour </a:t>
            </a:r>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2"/>
          <p:cNvSpPr txBox="1"/>
          <p:nvPr>
            <p:ph type="ctrTitle"/>
          </p:nvPr>
        </p:nvSpPr>
        <p:spPr>
          <a:xfrm>
            <a:off x="3233324" y="0"/>
            <a:ext cx="8196676" cy="129719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9090"/>
              <a:buFont typeface="Poppins"/>
              <a:buNone/>
            </a:pPr>
            <a:r>
              <a:rPr lang="en-US">
                <a:solidFill>
                  <a:srgbClr val="FF0000"/>
                </a:solidFill>
              </a:rPr>
              <a:t>Setting the Scene: Gangsters</a:t>
            </a:r>
            <a:endParaRPr sz="4400">
              <a:solidFill>
                <a:srgbClr val="FF0000"/>
              </a:solidFill>
            </a:endParaRPr>
          </a:p>
        </p:txBody>
      </p:sp>
      <p:sp>
        <p:nvSpPr>
          <p:cNvPr id="508" name="Google Shape;508;p42"/>
          <p:cNvSpPr txBox="1"/>
          <p:nvPr/>
        </p:nvSpPr>
        <p:spPr>
          <a:xfrm>
            <a:off x="3233324" y="1007323"/>
            <a:ext cx="791958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lt2"/>
                </a:solidFill>
                <a:latin typeface="Calibri"/>
                <a:ea typeface="Calibri"/>
                <a:cs typeface="Calibri"/>
                <a:sym typeface="Calibri"/>
              </a:rPr>
              <a:t>Learning from the Japanese “Yakuza” during their long and damaging occupation from 1910 to 1945, the Korean Mafia –</a:t>
            </a:r>
            <a:r>
              <a:rPr lang="en-US" sz="1800">
                <a:solidFill>
                  <a:srgbClr val="FF0000"/>
                </a:solidFill>
                <a:latin typeface="Calibri"/>
                <a:ea typeface="Calibri"/>
                <a:cs typeface="Calibri"/>
                <a:sym typeface="Calibri"/>
              </a:rPr>
              <a:t> called tha Kangpae </a:t>
            </a:r>
            <a:r>
              <a:rPr lang="en-US" sz="1800">
                <a:solidFill>
                  <a:schemeClr val="lt2"/>
                </a:solidFill>
                <a:latin typeface="Calibri"/>
                <a:ea typeface="Calibri"/>
                <a:cs typeface="Calibri"/>
                <a:sym typeface="Calibri"/>
              </a:rPr>
              <a:t>– were extremely violent fighters and industrious in their criminal activity. And they had their hooks into the film and music industry.</a:t>
            </a:r>
            <a:endParaRPr/>
          </a:p>
        </p:txBody>
      </p:sp>
      <p:pic>
        <p:nvPicPr>
          <p:cNvPr descr="A group of men walking down a sidewalk&#10;&#10;Description automatically generated with medium confidence" id="509" name="Google Shape;509;p42"/>
          <p:cNvPicPr preferRelativeResize="0"/>
          <p:nvPr/>
        </p:nvPicPr>
        <p:blipFill rotWithShape="1">
          <a:blip r:embed="rId3">
            <a:alphaModFix/>
          </a:blip>
          <a:srcRect b="0" l="0" r="0" t="0"/>
          <a:stretch/>
        </p:blipFill>
        <p:spPr>
          <a:xfrm>
            <a:off x="924055" y="2206440"/>
            <a:ext cx="2923862" cy="1800833"/>
          </a:xfrm>
          <a:prstGeom prst="rect">
            <a:avLst/>
          </a:prstGeom>
          <a:noFill/>
          <a:ln>
            <a:noFill/>
          </a:ln>
        </p:spPr>
      </p:pic>
      <p:pic>
        <p:nvPicPr>
          <p:cNvPr descr="A person holding a knife&#10;&#10;Description automatically generated with low confidence" id="510" name="Google Shape;510;p42"/>
          <p:cNvPicPr preferRelativeResize="0"/>
          <p:nvPr/>
        </p:nvPicPr>
        <p:blipFill rotWithShape="1">
          <a:blip r:embed="rId4">
            <a:alphaModFix/>
          </a:blip>
          <a:srcRect b="0" l="0" r="0" t="0"/>
          <a:stretch/>
        </p:blipFill>
        <p:spPr>
          <a:xfrm>
            <a:off x="1172645" y="4683212"/>
            <a:ext cx="2923862" cy="1950345"/>
          </a:xfrm>
          <a:prstGeom prst="rect">
            <a:avLst/>
          </a:prstGeom>
          <a:noFill/>
          <a:ln>
            <a:noFill/>
          </a:ln>
        </p:spPr>
      </p:pic>
      <p:pic>
        <p:nvPicPr>
          <p:cNvPr descr="A group of men with tattoos&#10;&#10;Description automatically generated with low confidence" id="511" name="Google Shape;511;p42"/>
          <p:cNvPicPr preferRelativeResize="0"/>
          <p:nvPr/>
        </p:nvPicPr>
        <p:blipFill rotWithShape="1">
          <a:blip r:embed="rId5">
            <a:alphaModFix/>
          </a:blip>
          <a:srcRect b="0" l="0" r="0" t="0"/>
          <a:stretch/>
        </p:blipFill>
        <p:spPr>
          <a:xfrm>
            <a:off x="8015287" y="2040428"/>
            <a:ext cx="3523712" cy="2642784"/>
          </a:xfrm>
          <a:prstGeom prst="rect">
            <a:avLst/>
          </a:prstGeom>
          <a:noFill/>
          <a:ln>
            <a:noFill/>
          </a:ln>
        </p:spPr>
      </p:pic>
      <p:pic>
        <p:nvPicPr>
          <p:cNvPr descr="A group of men in suits&#10;&#10;Description automatically generated" id="512" name="Google Shape;512;p42"/>
          <p:cNvPicPr preferRelativeResize="0"/>
          <p:nvPr/>
        </p:nvPicPr>
        <p:blipFill rotWithShape="1">
          <a:blip r:embed="rId6">
            <a:alphaModFix/>
          </a:blip>
          <a:srcRect b="0" l="0" r="0" t="0"/>
          <a:stretch/>
        </p:blipFill>
        <p:spPr>
          <a:xfrm>
            <a:off x="3518502" y="2496308"/>
            <a:ext cx="5111378" cy="3407585"/>
          </a:xfrm>
          <a:prstGeom prst="rect">
            <a:avLst/>
          </a:prstGeom>
          <a:noFill/>
          <a:ln>
            <a:noFill/>
          </a:ln>
        </p:spPr>
      </p:pic>
      <p:sp>
        <p:nvSpPr>
          <p:cNvPr id="513" name="Google Shape;513;p42"/>
          <p:cNvSpPr txBox="1"/>
          <p:nvPr/>
        </p:nvSpPr>
        <p:spPr>
          <a:xfrm>
            <a:off x="7040884" y="5269219"/>
            <a:ext cx="304355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2"/>
                </a:solidFill>
                <a:latin typeface="Calibri"/>
                <a:ea typeface="Calibri"/>
                <a:cs typeface="Calibri"/>
                <a:sym typeface="Calibri"/>
              </a:rPr>
              <a:t>One of our actors, </a:t>
            </a:r>
            <a:r>
              <a:rPr b="1" lang="en-US" sz="1800">
                <a:solidFill>
                  <a:schemeClr val="lt2"/>
                </a:solidFill>
                <a:latin typeface="Calibri"/>
                <a:ea typeface="Calibri"/>
                <a:cs typeface="Calibri"/>
                <a:sym typeface="Calibri"/>
              </a:rPr>
              <a:t>Hwang, Jung-min,</a:t>
            </a:r>
            <a:endParaRPr/>
          </a:p>
          <a:p>
            <a:pPr indent="0" lvl="0" marL="0" marR="0" rtl="0" algn="l">
              <a:spcBef>
                <a:spcPts val="0"/>
              </a:spcBef>
              <a:spcAft>
                <a:spcPts val="0"/>
              </a:spcAft>
              <a:buNone/>
            </a:pPr>
            <a:r>
              <a:rPr lang="en-US" sz="1800">
                <a:solidFill>
                  <a:schemeClr val="lt2"/>
                </a:solidFill>
                <a:latin typeface="Calibri"/>
                <a:ea typeface="Calibri"/>
                <a:cs typeface="Calibri"/>
                <a:sym typeface="Calibri"/>
              </a:rPr>
              <a:t>Played against in this film.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3"/>
          <p:cNvSpPr txBox="1"/>
          <p:nvPr>
            <p:ph type="ctrTitle"/>
          </p:nvPr>
        </p:nvSpPr>
        <p:spPr>
          <a:xfrm>
            <a:off x="3233324" y="0"/>
            <a:ext cx="8196676" cy="129719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9090"/>
              <a:buFont typeface="Poppins"/>
              <a:buNone/>
            </a:pPr>
            <a:r>
              <a:rPr lang="en-US">
                <a:solidFill>
                  <a:srgbClr val="FF0000"/>
                </a:solidFill>
              </a:rPr>
              <a:t>Directing the Scene: Directors</a:t>
            </a:r>
            <a:endParaRPr sz="4400">
              <a:solidFill>
                <a:srgbClr val="FF0000"/>
              </a:solidFill>
            </a:endParaRPr>
          </a:p>
        </p:txBody>
      </p:sp>
      <p:sp>
        <p:nvSpPr>
          <p:cNvPr id="519" name="Google Shape;519;p43"/>
          <p:cNvSpPr txBox="1"/>
          <p:nvPr/>
        </p:nvSpPr>
        <p:spPr>
          <a:xfrm>
            <a:off x="3233324" y="1007323"/>
            <a:ext cx="791958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lt2"/>
                </a:solidFill>
                <a:latin typeface="Calibri"/>
                <a:ea typeface="Calibri"/>
                <a:cs typeface="Calibri"/>
                <a:sym typeface="Calibri"/>
              </a:rPr>
              <a:t>Korean Television Directors have blossomed across the world stage with features and television.   We believe that the extremely significant array of Korean talent assembled and excited to work with the producers and this story will allow us to get the finest Korean Director talent available today.  Some of these might include:</a:t>
            </a:r>
            <a:endParaRPr/>
          </a:p>
        </p:txBody>
      </p:sp>
      <p:sp>
        <p:nvSpPr>
          <p:cNvPr id="520" name="Google Shape;520;p43"/>
          <p:cNvSpPr txBox="1"/>
          <p:nvPr/>
        </p:nvSpPr>
        <p:spPr>
          <a:xfrm>
            <a:off x="1536569" y="2884602"/>
            <a:ext cx="85471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Calibri"/>
                <a:ea typeface="Calibri"/>
                <a:cs typeface="Calibri"/>
                <a:sym typeface="Calibri"/>
              </a:rPr>
              <a:t>Ahn Pan-seok – ”How Long I’ve Kissed”, “Secret Affair”  “Heard it Through the Grapevine”</a:t>
            </a:r>
            <a:endParaRPr/>
          </a:p>
        </p:txBody>
      </p:sp>
      <p:sp>
        <p:nvSpPr>
          <p:cNvPr id="521" name="Google Shape;521;p43"/>
          <p:cNvSpPr txBox="1"/>
          <p:nvPr/>
        </p:nvSpPr>
        <p:spPr>
          <a:xfrm>
            <a:off x="1536569" y="3523938"/>
            <a:ext cx="3482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Calibri"/>
                <a:ea typeface="Calibri"/>
                <a:cs typeface="Calibri"/>
                <a:sym typeface="Calibri"/>
              </a:rPr>
              <a:t>Jang Hang-jun– ”Break Out”, “Sign”</a:t>
            </a:r>
            <a:endParaRPr/>
          </a:p>
        </p:txBody>
      </p:sp>
      <p:sp>
        <p:nvSpPr>
          <p:cNvPr id="522" name="Google Shape;522;p43"/>
          <p:cNvSpPr txBox="1"/>
          <p:nvPr/>
        </p:nvSpPr>
        <p:spPr>
          <a:xfrm>
            <a:off x="1536569" y="4163274"/>
            <a:ext cx="51919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Calibri"/>
                <a:ea typeface="Calibri"/>
                <a:cs typeface="Calibri"/>
                <a:sym typeface="Calibri"/>
              </a:rPr>
              <a:t>Kim Jin-min– ”Pride and Prejudice”, “Lawless Lawyer”</a:t>
            </a:r>
            <a:endParaRPr/>
          </a:p>
        </p:txBody>
      </p:sp>
      <p:sp>
        <p:nvSpPr>
          <p:cNvPr id="523" name="Google Shape;523;p43"/>
          <p:cNvSpPr txBox="1"/>
          <p:nvPr/>
        </p:nvSpPr>
        <p:spPr>
          <a:xfrm>
            <a:off x="1536569" y="4802610"/>
            <a:ext cx="46443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Calibri"/>
                <a:ea typeface="Calibri"/>
                <a:cs typeface="Calibri"/>
                <a:sym typeface="Calibri"/>
              </a:rPr>
              <a:t>Lee Hyung-min– ”Bad Guy”, “Korean Peninsula”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4"/>
          <p:cNvSpPr txBox="1"/>
          <p:nvPr/>
        </p:nvSpPr>
        <p:spPr>
          <a:xfrm>
            <a:off x="2229678" y="2485219"/>
            <a:ext cx="7732644"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Calibri"/>
                <a:ea typeface="Calibri"/>
                <a:cs typeface="Calibri"/>
                <a:sym typeface="Calibri"/>
              </a:rPr>
              <a:t>Executive Producer and Showrunner </a:t>
            </a:r>
            <a:r>
              <a:rPr b="1" lang="en-US" sz="2400">
                <a:solidFill>
                  <a:schemeClr val="lt2"/>
                </a:solidFill>
                <a:latin typeface="Calibri"/>
                <a:ea typeface="Calibri"/>
                <a:cs typeface="Calibri"/>
                <a:sym typeface="Calibri"/>
              </a:rPr>
              <a:t>Michael Mandaville</a:t>
            </a:r>
            <a:r>
              <a:rPr lang="en-US" sz="2400">
                <a:solidFill>
                  <a:schemeClr val="lt2"/>
                </a:solidFill>
                <a:latin typeface="Calibri"/>
                <a:ea typeface="Calibri"/>
                <a:cs typeface="Calibri"/>
                <a:sym typeface="Calibri"/>
              </a:rPr>
              <a:t> has worked for 25 years as a Producer, bondable Line producer and UPM. His films include “Taken”, "Taken 2" and “Taken 3” with Luc Besson. He has an M.A. from at the University of Southern California.  He has written novels, scripts, independent features, ebooks and web series.  He is a member of the PGA and the DGA.   </a:t>
            </a:r>
            <a:endParaRPr/>
          </a:p>
        </p:txBody>
      </p:sp>
      <p:sp>
        <p:nvSpPr>
          <p:cNvPr id="529" name="Google Shape;529;p44"/>
          <p:cNvSpPr txBox="1"/>
          <p:nvPr/>
        </p:nvSpPr>
        <p:spPr>
          <a:xfrm>
            <a:off x="3001617" y="215679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5"/>
          <p:cNvSpPr txBox="1"/>
          <p:nvPr/>
        </p:nvSpPr>
        <p:spPr>
          <a:xfrm>
            <a:off x="2099790" y="2156791"/>
            <a:ext cx="7732644"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Calibri"/>
                <a:ea typeface="Calibri"/>
                <a:cs typeface="Calibri"/>
                <a:sym typeface="Calibri"/>
              </a:rPr>
              <a:t>Executive Producer </a:t>
            </a:r>
            <a:r>
              <a:rPr b="1" lang="en-US" sz="2400">
                <a:solidFill>
                  <a:schemeClr val="lt2"/>
                </a:solidFill>
                <a:latin typeface="Calibri"/>
                <a:ea typeface="Calibri"/>
                <a:cs typeface="Calibri"/>
                <a:sym typeface="Calibri"/>
              </a:rPr>
              <a:t>Dany Pape </a:t>
            </a:r>
            <a:r>
              <a:rPr lang="en-US" sz="2400">
                <a:solidFill>
                  <a:schemeClr val="lt2"/>
                </a:solidFill>
                <a:latin typeface="Calibri"/>
                <a:ea typeface="Calibri"/>
                <a:cs typeface="Calibri"/>
                <a:sym typeface="Calibri"/>
              </a:rPr>
              <a:t>of SB Pictures is a Results-driven entertainment executive and 25+ year business owner with multiple years of experience in developing high quality, original projects through effective management, team collaboration and strong attention to detail. History of concurrently directing multiple projects while adhering to tight schedules and budgets. Offers an extensive background and advanced understanding of personnel acquisition, budget &amp; finance, and multi-site management. </a:t>
            </a:r>
            <a:endParaRPr/>
          </a:p>
        </p:txBody>
      </p:sp>
      <p:sp>
        <p:nvSpPr>
          <p:cNvPr id="535" name="Google Shape;535;p45"/>
          <p:cNvSpPr txBox="1"/>
          <p:nvPr/>
        </p:nvSpPr>
        <p:spPr>
          <a:xfrm>
            <a:off x="3001617" y="215679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6"/>
          <p:cNvSpPr txBox="1"/>
          <p:nvPr/>
        </p:nvSpPr>
        <p:spPr>
          <a:xfrm>
            <a:off x="2420854" y="1086944"/>
            <a:ext cx="9067934" cy="184665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Calibri"/>
                <a:ea typeface="Calibri"/>
                <a:cs typeface="Calibri"/>
                <a:sym typeface="Calibri"/>
              </a:rPr>
              <a:t>Executive Producer Robert Lennon </a:t>
            </a:r>
            <a:r>
              <a:rPr lang="en-US" sz="1800">
                <a:solidFill>
                  <a:schemeClr val="lt2"/>
                </a:solidFill>
                <a:latin typeface="Calibri"/>
                <a:ea typeface="Calibri"/>
                <a:cs typeface="Calibri"/>
                <a:sym typeface="Calibri"/>
              </a:rPr>
              <a:t>started his career in the US Army Intel where he learned to speak Korean fluently and has cultivated considerable personal reach in Korean talent and production arenas. Robert has significant project management experience working on not only IT and marketing projects but also in live action films and animation “Rugrats,” “The Wild Thornberrys” and “Rocket Power.” Robert is a skilled marketing professional, currently working with several major Korean companies. </a:t>
            </a:r>
            <a:endParaRPr/>
          </a:p>
        </p:txBody>
      </p:sp>
      <p:sp>
        <p:nvSpPr>
          <p:cNvPr id="541" name="Google Shape;541;p46"/>
          <p:cNvSpPr txBox="1"/>
          <p:nvPr/>
        </p:nvSpPr>
        <p:spPr>
          <a:xfrm>
            <a:off x="1058751" y="3832749"/>
            <a:ext cx="10074498"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FF0000"/>
                </a:solidFill>
                <a:latin typeface="Calibri"/>
                <a:ea typeface="Calibri"/>
                <a:cs typeface="Calibri"/>
                <a:sym typeface="Calibri"/>
              </a:rPr>
              <a:t>Executive Producer Hyunjung Lim </a:t>
            </a:r>
            <a:r>
              <a:rPr lang="en-US" sz="1800">
                <a:solidFill>
                  <a:schemeClr val="lt2"/>
                </a:solidFill>
                <a:latin typeface="Calibri"/>
                <a:ea typeface="Calibri"/>
                <a:cs typeface="Calibri"/>
                <a:sym typeface="Calibri"/>
              </a:rPr>
              <a:t>is native to South Korea and an Honor Graduate from the prestigious Seoul Performing Arts Institute. She was the first rising star of her peers and an SBS TV Broadcasting Show Talent. She has performed as the leading lady in countless musicals such as “Cats,” “Jesus Christ Superstar,” “Joseph and the Amazing Dreamcoat”, “Westside Story,” and many other Korean productions. Ms. Lim’s years in Korean entertainment has cultivated many long-term and personal connections to talent and production in South Korea. We have this all-star award-winning cast thanks to Ms. Lim.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7"/>
          <p:cNvSpPr txBox="1"/>
          <p:nvPr/>
        </p:nvSpPr>
        <p:spPr>
          <a:xfrm>
            <a:off x="554128" y="3847893"/>
            <a:ext cx="3717208" cy="17701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lang="en-US" sz="1800">
                <a:solidFill>
                  <a:schemeClr val="lt2"/>
                </a:solidFill>
                <a:latin typeface="Calibri"/>
                <a:ea typeface="Calibri"/>
                <a:cs typeface="Calibri"/>
                <a:sym typeface="Calibri"/>
              </a:rPr>
              <a:t>-LINE PRODUCTION/UPM</a:t>
            </a:r>
            <a:endParaRPr/>
          </a:p>
          <a:p>
            <a:pPr indent="0" lvl="0" marL="0" marR="0" rtl="0" algn="l">
              <a:lnSpc>
                <a:spcPct val="150000"/>
              </a:lnSpc>
              <a:spcBef>
                <a:spcPts val="0"/>
              </a:spcBef>
              <a:spcAft>
                <a:spcPts val="0"/>
              </a:spcAft>
              <a:buNone/>
            </a:pPr>
            <a:r>
              <a:rPr lang="en-US" sz="1400">
                <a:solidFill>
                  <a:schemeClr val="lt2"/>
                </a:solidFill>
                <a:latin typeface="Calibri"/>
                <a:ea typeface="Calibri"/>
                <a:cs typeface="Calibri"/>
                <a:sym typeface="Calibri"/>
              </a:rPr>
              <a:t>Bondable Line Producer</a:t>
            </a:r>
            <a:endParaRPr/>
          </a:p>
          <a:p>
            <a:pPr indent="0" lvl="0" marL="0" marR="0" rtl="0" algn="l">
              <a:lnSpc>
                <a:spcPct val="150000"/>
              </a:lnSpc>
              <a:spcBef>
                <a:spcPts val="0"/>
              </a:spcBef>
              <a:spcAft>
                <a:spcPts val="0"/>
              </a:spcAft>
              <a:buNone/>
            </a:pPr>
            <a:r>
              <a:rPr lang="en-US" sz="1400">
                <a:solidFill>
                  <a:schemeClr val="lt2"/>
                </a:solidFill>
                <a:latin typeface="Calibri"/>
                <a:ea typeface="Calibri"/>
                <a:cs typeface="Calibri"/>
                <a:sym typeface="Calibri"/>
              </a:rPr>
              <a:t>–Feature Films: “Taken”, “Taken 2”, “Taken 3”, “American History X”, “Havoc”</a:t>
            </a:r>
            <a:endParaRPr/>
          </a:p>
          <a:p>
            <a:pPr indent="0" lvl="0" marL="0" marR="0" rtl="0" algn="l">
              <a:lnSpc>
                <a:spcPct val="150000"/>
              </a:lnSpc>
              <a:spcBef>
                <a:spcPts val="0"/>
              </a:spcBef>
              <a:spcAft>
                <a:spcPts val="0"/>
              </a:spcAft>
              <a:buNone/>
            </a:pPr>
            <a:r>
              <a:rPr lang="en-US" sz="1400">
                <a:solidFill>
                  <a:schemeClr val="lt2"/>
                </a:solidFill>
                <a:latin typeface="Calibri"/>
                <a:ea typeface="Calibri"/>
                <a:cs typeface="Calibri"/>
                <a:sym typeface="Calibri"/>
              </a:rPr>
              <a:t>-Ultra Low Budget Films &amp; Series</a:t>
            </a:r>
            <a:endParaRPr/>
          </a:p>
        </p:txBody>
      </p:sp>
      <p:sp>
        <p:nvSpPr>
          <p:cNvPr id="547" name="Google Shape;547;p47"/>
          <p:cNvSpPr txBox="1"/>
          <p:nvPr/>
        </p:nvSpPr>
        <p:spPr>
          <a:xfrm>
            <a:off x="755944" y="1935899"/>
            <a:ext cx="3717208" cy="1493101"/>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chemeClr val="lt2"/>
                </a:solidFill>
                <a:latin typeface="Calibri"/>
                <a:ea typeface="Calibri"/>
                <a:cs typeface="Calibri"/>
                <a:sym typeface="Calibri"/>
              </a:rPr>
              <a:t>WRITING – </a:t>
            </a:r>
            <a:endParaRPr/>
          </a:p>
          <a:p>
            <a:pPr indent="0" lvl="0" marL="0" marR="0" rtl="0" algn="l">
              <a:lnSpc>
                <a:spcPct val="150000"/>
              </a:lnSpc>
              <a:spcBef>
                <a:spcPts val="0"/>
              </a:spcBef>
              <a:spcAft>
                <a:spcPts val="0"/>
              </a:spcAft>
              <a:buNone/>
            </a:pPr>
            <a:r>
              <a:rPr lang="en-US" sz="1400">
                <a:solidFill>
                  <a:schemeClr val="lt2"/>
                </a:solidFill>
                <a:latin typeface="Calibri"/>
                <a:ea typeface="Calibri"/>
                <a:cs typeface="Calibri"/>
                <a:sym typeface="Calibri"/>
              </a:rPr>
              <a:t>USC M.A. Professional Writing</a:t>
            </a:r>
            <a:endParaRPr/>
          </a:p>
          <a:p>
            <a:pPr indent="0" lvl="0" marL="0" marR="0" rtl="0" algn="l">
              <a:lnSpc>
                <a:spcPct val="150000"/>
              </a:lnSpc>
              <a:spcBef>
                <a:spcPts val="0"/>
              </a:spcBef>
              <a:spcAft>
                <a:spcPts val="0"/>
              </a:spcAft>
              <a:buNone/>
            </a:pPr>
            <a:r>
              <a:rPr lang="en-US" sz="1400">
                <a:solidFill>
                  <a:schemeClr val="lt2"/>
                </a:solidFill>
                <a:latin typeface="Calibri"/>
                <a:ea typeface="Calibri"/>
                <a:cs typeface="Calibri"/>
                <a:sym typeface="Calibri"/>
              </a:rPr>
              <a:t>–14 Script Optioned or Hired-To-Write</a:t>
            </a:r>
            <a:endParaRPr/>
          </a:p>
          <a:p>
            <a:pPr indent="0" lvl="0" marL="0" marR="0" rtl="0" algn="l">
              <a:lnSpc>
                <a:spcPct val="150000"/>
              </a:lnSpc>
              <a:spcBef>
                <a:spcPts val="0"/>
              </a:spcBef>
              <a:spcAft>
                <a:spcPts val="0"/>
              </a:spcAft>
              <a:buNone/>
            </a:pPr>
            <a:r>
              <a:rPr lang="en-US" sz="1400">
                <a:solidFill>
                  <a:schemeClr val="lt2"/>
                </a:solidFill>
                <a:latin typeface="Calibri"/>
                <a:ea typeface="Calibri"/>
                <a:cs typeface="Calibri"/>
                <a:sym typeface="Calibri"/>
              </a:rPr>
              <a:t>-Novels &amp; Non-Fiction Books on Amazon</a:t>
            </a:r>
            <a:endParaRPr/>
          </a:p>
        </p:txBody>
      </p:sp>
      <p:pic>
        <p:nvPicPr>
          <p:cNvPr id="548" name="Google Shape;548;p47"/>
          <p:cNvPicPr preferRelativeResize="0"/>
          <p:nvPr/>
        </p:nvPicPr>
        <p:blipFill rotWithShape="1">
          <a:blip r:embed="rId3">
            <a:alphaModFix/>
          </a:blip>
          <a:srcRect b="0" l="0" r="0" t="0"/>
          <a:stretch/>
        </p:blipFill>
        <p:spPr>
          <a:xfrm>
            <a:off x="10118613" y="3903884"/>
            <a:ext cx="1168400" cy="1727200"/>
          </a:xfrm>
          <a:prstGeom prst="rect">
            <a:avLst/>
          </a:prstGeom>
          <a:noFill/>
          <a:ln>
            <a:noFill/>
          </a:ln>
        </p:spPr>
      </p:pic>
      <p:pic>
        <p:nvPicPr>
          <p:cNvPr id="549" name="Google Shape;549;p47"/>
          <p:cNvPicPr preferRelativeResize="0"/>
          <p:nvPr/>
        </p:nvPicPr>
        <p:blipFill rotWithShape="1">
          <a:blip r:embed="rId4">
            <a:alphaModFix/>
          </a:blip>
          <a:srcRect b="0" l="0" r="0" t="0"/>
          <a:stretch/>
        </p:blipFill>
        <p:spPr>
          <a:xfrm>
            <a:off x="8685111" y="3859598"/>
            <a:ext cx="1231900" cy="1638300"/>
          </a:xfrm>
          <a:prstGeom prst="rect">
            <a:avLst/>
          </a:prstGeom>
          <a:noFill/>
          <a:ln>
            <a:noFill/>
          </a:ln>
        </p:spPr>
      </p:pic>
      <p:pic>
        <p:nvPicPr>
          <p:cNvPr descr="A picture containing building, drawing&#10;&#10;Description automatically generated" id="550" name="Google Shape;550;p47"/>
          <p:cNvPicPr preferRelativeResize="0"/>
          <p:nvPr/>
        </p:nvPicPr>
        <p:blipFill rotWithShape="1">
          <a:blip r:embed="rId5">
            <a:alphaModFix/>
          </a:blip>
          <a:srcRect b="0" l="0" r="0" t="0"/>
          <a:stretch/>
        </p:blipFill>
        <p:spPr>
          <a:xfrm>
            <a:off x="5820093" y="5714155"/>
            <a:ext cx="925827" cy="925827"/>
          </a:xfrm>
          <a:prstGeom prst="rect">
            <a:avLst/>
          </a:prstGeom>
          <a:noFill/>
          <a:ln>
            <a:noFill/>
          </a:ln>
        </p:spPr>
      </p:pic>
      <p:pic>
        <p:nvPicPr>
          <p:cNvPr descr="A picture containing drawing&#10;&#10;Description automatically generated" id="551" name="Google Shape;551;p47"/>
          <p:cNvPicPr preferRelativeResize="0"/>
          <p:nvPr/>
        </p:nvPicPr>
        <p:blipFill rotWithShape="1">
          <a:blip r:embed="rId6">
            <a:alphaModFix/>
          </a:blip>
          <a:srcRect b="0" l="0" r="0" t="0"/>
          <a:stretch/>
        </p:blipFill>
        <p:spPr>
          <a:xfrm>
            <a:off x="7663762" y="5638763"/>
            <a:ext cx="1682206" cy="925827"/>
          </a:xfrm>
          <a:prstGeom prst="rect">
            <a:avLst/>
          </a:prstGeom>
          <a:noFill/>
          <a:ln>
            <a:noFill/>
          </a:ln>
        </p:spPr>
      </p:pic>
      <p:pic>
        <p:nvPicPr>
          <p:cNvPr id="552" name="Google Shape;552;p47"/>
          <p:cNvPicPr preferRelativeResize="0"/>
          <p:nvPr/>
        </p:nvPicPr>
        <p:blipFill rotWithShape="1">
          <a:blip r:embed="rId7">
            <a:alphaModFix/>
          </a:blip>
          <a:srcRect b="0" l="0" r="0" t="0"/>
          <a:stretch/>
        </p:blipFill>
        <p:spPr>
          <a:xfrm>
            <a:off x="4618860" y="3903884"/>
            <a:ext cx="1219200" cy="1663700"/>
          </a:xfrm>
          <a:prstGeom prst="rect">
            <a:avLst/>
          </a:prstGeom>
          <a:noFill/>
          <a:ln>
            <a:noFill/>
          </a:ln>
        </p:spPr>
      </p:pic>
      <p:pic>
        <p:nvPicPr>
          <p:cNvPr id="553" name="Google Shape;553;p47"/>
          <p:cNvPicPr preferRelativeResize="0"/>
          <p:nvPr/>
        </p:nvPicPr>
        <p:blipFill rotWithShape="1">
          <a:blip r:embed="rId8">
            <a:alphaModFix/>
          </a:blip>
          <a:srcRect b="0" l="0" r="0" t="0"/>
          <a:stretch/>
        </p:blipFill>
        <p:spPr>
          <a:xfrm>
            <a:off x="6050324" y="3903884"/>
            <a:ext cx="1193800" cy="1701800"/>
          </a:xfrm>
          <a:prstGeom prst="rect">
            <a:avLst/>
          </a:prstGeom>
          <a:noFill/>
          <a:ln>
            <a:noFill/>
          </a:ln>
        </p:spPr>
      </p:pic>
      <p:pic>
        <p:nvPicPr>
          <p:cNvPr id="554" name="Google Shape;554;p47"/>
          <p:cNvPicPr preferRelativeResize="0"/>
          <p:nvPr/>
        </p:nvPicPr>
        <p:blipFill rotWithShape="1">
          <a:blip r:embed="rId9">
            <a:alphaModFix/>
          </a:blip>
          <a:srcRect b="0" l="0" r="0" t="0"/>
          <a:stretch/>
        </p:blipFill>
        <p:spPr>
          <a:xfrm>
            <a:off x="7338774" y="3859598"/>
            <a:ext cx="1168400" cy="1727200"/>
          </a:xfrm>
          <a:prstGeom prst="rect">
            <a:avLst/>
          </a:prstGeom>
          <a:noFill/>
          <a:ln>
            <a:noFill/>
          </a:ln>
        </p:spPr>
      </p:pic>
      <p:pic>
        <p:nvPicPr>
          <p:cNvPr descr="A picture containing text, man, photo, sign&#10;&#10;Description automatically generated" id="555" name="Google Shape;555;p47"/>
          <p:cNvPicPr preferRelativeResize="0"/>
          <p:nvPr/>
        </p:nvPicPr>
        <p:blipFill rotWithShape="1">
          <a:blip r:embed="rId10">
            <a:alphaModFix/>
          </a:blip>
          <a:srcRect b="0" l="0" r="0" t="0"/>
          <a:stretch/>
        </p:blipFill>
        <p:spPr>
          <a:xfrm>
            <a:off x="10912938" y="2254864"/>
            <a:ext cx="982096" cy="1387635"/>
          </a:xfrm>
          <a:prstGeom prst="rect">
            <a:avLst/>
          </a:prstGeom>
          <a:noFill/>
          <a:ln>
            <a:noFill/>
          </a:ln>
        </p:spPr>
      </p:pic>
      <p:pic>
        <p:nvPicPr>
          <p:cNvPr descr="A close up of a sign&#10;&#10;Description automatically generated" id="556" name="Google Shape;556;p47"/>
          <p:cNvPicPr preferRelativeResize="0"/>
          <p:nvPr/>
        </p:nvPicPr>
        <p:blipFill rotWithShape="1">
          <a:blip r:embed="rId11">
            <a:alphaModFix/>
          </a:blip>
          <a:srcRect b="0" l="0" r="0" t="0"/>
          <a:stretch/>
        </p:blipFill>
        <p:spPr>
          <a:xfrm>
            <a:off x="3070340" y="5740397"/>
            <a:ext cx="1318929" cy="873345"/>
          </a:xfrm>
          <a:prstGeom prst="rect">
            <a:avLst/>
          </a:prstGeom>
          <a:noFill/>
          <a:ln>
            <a:noFill/>
          </a:ln>
        </p:spPr>
      </p:pic>
      <p:pic>
        <p:nvPicPr>
          <p:cNvPr id="557" name="Google Shape;557;p47"/>
          <p:cNvPicPr preferRelativeResize="0"/>
          <p:nvPr/>
        </p:nvPicPr>
        <p:blipFill rotWithShape="1">
          <a:blip r:embed="rId12">
            <a:alphaModFix/>
          </a:blip>
          <a:srcRect b="0" l="0" r="0" t="0"/>
          <a:stretch/>
        </p:blipFill>
        <p:spPr>
          <a:xfrm>
            <a:off x="7015499" y="2290611"/>
            <a:ext cx="1066800" cy="1384300"/>
          </a:xfrm>
          <a:prstGeom prst="rect">
            <a:avLst/>
          </a:prstGeom>
          <a:noFill/>
          <a:ln>
            <a:noFill/>
          </a:ln>
        </p:spPr>
      </p:pic>
      <p:pic>
        <p:nvPicPr>
          <p:cNvPr id="558" name="Google Shape;558;p47"/>
          <p:cNvPicPr preferRelativeResize="0"/>
          <p:nvPr/>
        </p:nvPicPr>
        <p:blipFill rotWithShape="1">
          <a:blip r:embed="rId13">
            <a:alphaModFix/>
          </a:blip>
          <a:srcRect b="0" l="0" r="0" t="0"/>
          <a:stretch/>
        </p:blipFill>
        <p:spPr>
          <a:xfrm>
            <a:off x="8393586" y="2258199"/>
            <a:ext cx="1066800" cy="1384300"/>
          </a:xfrm>
          <a:prstGeom prst="rect">
            <a:avLst/>
          </a:prstGeom>
          <a:noFill/>
          <a:ln>
            <a:noFill/>
          </a:ln>
        </p:spPr>
      </p:pic>
      <p:pic>
        <p:nvPicPr>
          <p:cNvPr id="559" name="Google Shape;559;p47"/>
          <p:cNvPicPr preferRelativeResize="0"/>
          <p:nvPr/>
        </p:nvPicPr>
        <p:blipFill rotWithShape="1">
          <a:blip r:embed="rId14">
            <a:alphaModFix/>
          </a:blip>
          <a:srcRect b="0" l="0" r="0" t="0"/>
          <a:stretch/>
        </p:blipFill>
        <p:spPr>
          <a:xfrm>
            <a:off x="5543280" y="2290611"/>
            <a:ext cx="1066800" cy="1384300"/>
          </a:xfrm>
          <a:prstGeom prst="rect">
            <a:avLst/>
          </a:prstGeom>
          <a:noFill/>
          <a:ln>
            <a:noFill/>
          </a:ln>
        </p:spPr>
      </p:pic>
      <p:pic>
        <p:nvPicPr>
          <p:cNvPr id="560" name="Google Shape;560;p47"/>
          <p:cNvPicPr preferRelativeResize="0"/>
          <p:nvPr/>
        </p:nvPicPr>
        <p:blipFill rotWithShape="1">
          <a:blip r:embed="rId15">
            <a:alphaModFix/>
          </a:blip>
          <a:srcRect b="0" l="0" r="0" t="0"/>
          <a:stretch/>
        </p:blipFill>
        <p:spPr>
          <a:xfrm>
            <a:off x="4244785" y="2258199"/>
            <a:ext cx="965200" cy="1384300"/>
          </a:xfrm>
          <a:prstGeom prst="rect">
            <a:avLst/>
          </a:prstGeom>
          <a:noFill/>
          <a:ln>
            <a:noFill/>
          </a:ln>
        </p:spPr>
      </p:pic>
      <p:pic>
        <p:nvPicPr>
          <p:cNvPr id="561" name="Google Shape;561;p47"/>
          <p:cNvPicPr preferRelativeResize="0"/>
          <p:nvPr/>
        </p:nvPicPr>
        <p:blipFill rotWithShape="1">
          <a:blip r:embed="rId16">
            <a:alphaModFix/>
          </a:blip>
          <a:srcRect b="0" l="0" r="0" t="0"/>
          <a:stretch/>
        </p:blipFill>
        <p:spPr>
          <a:xfrm>
            <a:off x="9758106" y="2254864"/>
            <a:ext cx="951456" cy="1460686"/>
          </a:xfrm>
          <a:prstGeom prst="rect">
            <a:avLst/>
          </a:prstGeom>
          <a:noFill/>
          <a:ln>
            <a:noFill/>
          </a:ln>
        </p:spPr>
      </p:pic>
      <p:sp>
        <p:nvSpPr>
          <p:cNvPr id="562" name="Google Shape;562;p47"/>
          <p:cNvSpPr txBox="1"/>
          <p:nvPr/>
        </p:nvSpPr>
        <p:spPr>
          <a:xfrm>
            <a:off x="3514743" y="141469"/>
            <a:ext cx="720812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Michael Mandaville - Showrunner</a:t>
            </a:r>
            <a:endParaRPr/>
          </a:p>
        </p:txBody>
      </p:sp>
      <p:sp>
        <p:nvSpPr>
          <p:cNvPr id="563" name="Google Shape;563;p47"/>
          <p:cNvSpPr txBox="1"/>
          <p:nvPr/>
        </p:nvSpPr>
        <p:spPr>
          <a:xfrm>
            <a:off x="3289703" y="914542"/>
            <a:ext cx="79088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2"/>
                </a:solidFill>
                <a:latin typeface="Calibri"/>
                <a:ea typeface="Calibri"/>
                <a:cs typeface="Calibri"/>
                <a:sym typeface="Calibri"/>
              </a:rPr>
              <a:t>Michael is a bondable Line Producer, working in physical production and combining his creative writing in novels and screenplays in FilmmakingWithACalculator.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8"/>
          <p:cNvSpPr txBox="1"/>
          <p:nvPr>
            <p:ph type="title"/>
          </p:nvPr>
        </p:nvSpPr>
        <p:spPr>
          <a:xfrm>
            <a:off x="2438400" y="2002632"/>
            <a:ext cx="7315200" cy="184747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Poppins"/>
              <a:buNone/>
            </a:pPr>
            <a:r>
              <a:rPr lang="en-US">
                <a:solidFill>
                  <a:srgbClr val="FF0000"/>
                </a:solidFill>
              </a:rPr>
              <a:t>Thank You</a:t>
            </a:r>
            <a:r>
              <a:rPr lang="en-US"/>
              <a:t>!</a:t>
            </a:r>
            <a:br>
              <a:rPr lang="en-US"/>
            </a:br>
            <a:br>
              <a:rPr lang="en-US"/>
            </a:br>
            <a:endParaRPr/>
          </a:p>
        </p:txBody>
      </p:sp>
      <p:sp>
        <p:nvSpPr>
          <p:cNvPr id="569" name="Google Shape;569;p48"/>
          <p:cNvSpPr txBox="1"/>
          <p:nvPr/>
        </p:nvSpPr>
        <p:spPr>
          <a:xfrm>
            <a:off x="1470582" y="2749602"/>
            <a:ext cx="268034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Calibri"/>
                <a:ea typeface="Calibri"/>
                <a:cs typeface="Calibri"/>
                <a:sym typeface="Calibri"/>
              </a:rPr>
              <a:t>Tai Truesdell</a:t>
            </a:r>
            <a:endParaRPr/>
          </a:p>
          <a:p>
            <a:pPr indent="0" lvl="0" marL="0" marR="0" rtl="0" algn="l">
              <a:spcBef>
                <a:spcPts val="0"/>
              </a:spcBef>
              <a:spcAft>
                <a:spcPts val="0"/>
              </a:spcAft>
              <a:buNone/>
            </a:pPr>
            <a:r>
              <a:rPr lang="en-US" sz="2000">
                <a:solidFill>
                  <a:srgbClr val="FFC000"/>
                </a:solidFill>
                <a:latin typeface="Calibri"/>
                <a:ea typeface="Calibri"/>
                <a:cs typeface="Calibri"/>
                <a:sym typeface="Calibri"/>
              </a:rPr>
              <a:t>(310) 612-7996</a:t>
            </a:r>
            <a:endParaRPr/>
          </a:p>
          <a:p>
            <a:pPr indent="0" lvl="0" marL="0" marR="0" rtl="0" algn="l">
              <a:spcBef>
                <a:spcPts val="0"/>
              </a:spcBef>
              <a:spcAft>
                <a:spcPts val="0"/>
              </a:spcAft>
              <a:buNone/>
            </a:pPr>
            <a:r>
              <a:rPr lang="en-US" sz="2000">
                <a:solidFill>
                  <a:srgbClr val="FFC000"/>
                </a:solidFill>
                <a:latin typeface="Calibri"/>
                <a:ea typeface="Calibri"/>
                <a:cs typeface="Calibri"/>
                <a:sym typeface="Calibri"/>
              </a:rPr>
              <a:t>tai@roguewaveent.com</a:t>
            </a:r>
            <a:endParaRPr sz="2000">
              <a:solidFill>
                <a:srgbClr val="FFC000"/>
              </a:solidFill>
              <a:latin typeface="Calibri"/>
              <a:ea typeface="Calibri"/>
              <a:cs typeface="Calibri"/>
              <a:sym typeface="Calibri"/>
            </a:endParaRPr>
          </a:p>
        </p:txBody>
      </p:sp>
      <p:sp>
        <p:nvSpPr>
          <p:cNvPr id="570" name="Google Shape;570;p48"/>
          <p:cNvSpPr txBox="1"/>
          <p:nvPr/>
        </p:nvSpPr>
        <p:spPr>
          <a:xfrm>
            <a:off x="8118050" y="2749602"/>
            <a:ext cx="318875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FFC000"/>
                </a:solidFill>
                <a:latin typeface="Calibri"/>
                <a:ea typeface="Calibri"/>
                <a:cs typeface="Calibri"/>
                <a:sym typeface="Calibri"/>
              </a:rPr>
              <a:t>Stephan Manpearl</a:t>
            </a:r>
            <a:endParaRPr sz="2000">
              <a:solidFill>
                <a:srgbClr val="FFC000"/>
              </a:solidFill>
              <a:latin typeface="Calibri"/>
              <a:ea typeface="Calibri"/>
              <a:cs typeface="Calibri"/>
              <a:sym typeface="Calibri"/>
            </a:endParaRPr>
          </a:p>
          <a:p>
            <a:pPr indent="0" lvl="0" marL="0" marR="0" rtl="0" algn="l">
              <a:spcBef>
                <a:spcPts val="0"/>
              </a:spcBef>
              <a:spcAft>
                <a:spcPts val="0"/>
              </a:spcAft>
              <a:buNone/>
            </a:pPr>
            <a:r>
              <a:rPr lang="en-US" sz="2000">
                <a:solidFill>
                  <a:srgbClr val="FFC000"/>
                </a:solidFill>
                <a:latin typeface="Calibri"/>
                <a:ea typeface="Calibri"/>
                <a:cs typeface="Calibri"/>
                <a:sym typeface="Calibri"/>
              </a:rPr>
              <a:t>(818) 486-6132</a:t>
            </a:r>
            <a:endParaRPr/>
          </a:p>
          <a:p>
            <a:pPr indent="0" lvl="0" marL="0" marR="0" rtl="0" algn="l">
              <a:spcBef>
                <a:spcPts val="0"/>
              </a:spcBef>
              <a:spcAft>
                <a:spcPts val="0"/>
              </a:spcAft>
              <a:buNone/>
            </a:pPr>
            <a:r>
              <a:rPr lang="en-US" sz="2000">
                <a:solidFill>
                  <a:srgbClr val="FFC000"/>
                </a:solidFill>
                <a:latin typeface="Calibri"/>
                <a:ea typeface="Calibri"/>
                <a:cs typeface="Calibri"/>
                <a:sym typeface="Calibri"/>
              </a:rPr>
              <a:t>smanpearl@roadrunner.com</a:t>
            </a:r>
            <a:endParaRPr sz="2000">
              <a:solidFill>
                <a:srgbClr val="FFC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txBox="1"/>
          <p:nvPr/>
        </p:nvSpPr>
        <p:spPr>
          <a:xfrm>
            <a:off x="431116" y="2405125"/>
            <a:ext cx="3270400" cy="37805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Calibri"/>
                <a:ea typeface="Calibri"/>
                <a:cs typeface="Calibri"/>
                <a:sym typeface="Calibri"/>
              </a:rPr>
              <a:t>Jack Smith </a:t>
            </a:r>
            <a:r>
              <a:rPr b="1" lang="en-US" sz="1600">
                <a:solidFill>
                  <a:schemeClr val="lt2"/>
                </a:solidFill>
                <a:latin typeface="Calibri"/>
                <a:ea typeface="Calibri"/>
                <a:cs typeface="Calibri"/>
                <a:sym typeface="Calibri"/>
              </a:rPr>
              <a:t>–</a:t>
            </a:r>
            <a:r>
              <a:rPr lang="en-US" sz="1600">
                <a:solidFill>
                  <a:schemeClr val="lt2"/>
                </a:solidFill>
                <a:latin typeface="Calibri"/>
                <a:ea typeface="Calibri"/>
                <a:cs typeface="Calibri"/>
                <a:sym typeface="Calibri"/>
              </a:rPr>
              <a:t> He is equal parts fashion and swagger, Jay Z-like business acumen and the excess of Steven Tyler.  And he’s known as Hollywood’s </a:t>
            </a:r>
            <a:endParaRPr/>
          </a:p>
          <a:p>
            <a:pPr indent="0" lvl="0" marL="0" marR="0" rtl="0" algn="l">
              <a:spcBef>
                <a:spcPts val="0"/>
              </a:spcBef>
              <a:spcAft>
                <a:spcPts val="0"/>
              </a:spcAft>
              <a:buNone/>
            </a:pPr>
            <a:r>
              <a:rPr lang="en-US" sz="1600">
                <a:solidFill>
                  <a:schemeClr val="lt2"/>
                </a:solidFill>
                <a:latin typeface="Calibri"/>
                <a:ea typeface="Calibri"/>
                <a:cs typeface="Calibri"/>
                <a:sym typeface="Calibri"/>
              </a:rPr>
              <a:t>best music producer. Bright, daring and impetuous, he maneuvers through the world of business, musician ego and the artistic world.  His vision of a digital music world is his obsession.</a:t>
            </a:r>
            <a:endParaRPr/>
          </a:p>
          <a:p>
            <a:pPr indent="0" lvl="0" marL="0" marR="0" rtl="0" algn="l">
              <a:spcBef>
                <a:spcPts val="0"/>
              </a:spcBef>
              <a:spcAft>
                <a:spcPts val="0"/>
              </a:spcAft>
              <a:buNone/>
            </a:pPr>
            <a:r>
              <a:rPr lang="en-US" sz="1600">
                <a:solidFill>
                  <a:schemeClr val="lt2"/>
                </a:solidFill>
                <a:latin typeface="Calibri"/>
                <a:ea typeface="Calibri"/>
                <a:cs typeface="Calibri"/>
                <a:sym typeface="Calibri"/>
              </a:rPr>
              <a:t> </a:t>
            </a:r>
            <a:endParaRPr/>
          </a:p>
          <a:p>
            <a:pPr indent="0" lvl="0" marL="0" marR="0" rtl="0" algn="l">
              <a:spcBef>
                <a:spcPts val="0"/>
              </a:spcBef>
              <a:spcAft>
                <a:spcPts val="0"/>
              </a:spcAft>
              <a:buNone/>
            </a:pPr>
            <a:r>
              <a:rPr lang="en-US" sz="1600" u="sng">
                <a:solidFill>
                  <a:schemeClr val="lt2"/>
                </a:solidFill>
                <a:latin typeface="Calibri"/>
                <a:ea typeface="Calibri"/>
                <a:cs typeface="Calibri"/>
                <a:sym typeface="Calibri"/>
              </a:rPr>
              <a:t>(Actors Types</a:t>
            </a:r>
            <a:r>
              <a:rPr lang="en-US" sz="1600">
                <a:solidFill>
                  <a:schemeClr val="lt2"/>
                </a:solidFill>
                <a:latin typeface="Calibri"/>
                <a:ea typeface="Calibri"/>
                <a:cs typeface="Calibri"/>
                <a:sym typeface="Calibri"/>
              </a:rPr>
              <a:t>: Vince Vaughn, Ewan McGregor, Colin Farrell)</a:t>
            </a:r>
            <a:endParaRPr/>
          </a:p>
          <a:p>
            <a:pPr indent="0" lvl="0" marL="0" marR="0" rtl="0" algn="l">
              <a:spcBef>
                <a:spcPts val="0"/>
              </a:spcBef>
              <a:spcAft>
                <a:spcPts val="0"/>
              </a:spcAft>
              <a:buNone/>
            </a:pPr>
            <a:r>
              <a:t/>
            </a:r>
            <a:endParaRPr sz="1600">
              <a:solidFill>
                <a:schemeClr val="lt2"/>
              </a:solidFill>
              <a:latin typeface="Calibri"/>
              <a:ea typeface="Calibri"/>
              <a:cs typeface="Calibri"/>
              <a:sym typeface="Calibri"/>
            </a:endParaRPr>
          </a:p>
        </p:txBody>
      </p:sp>
      <p:pic>
        <p:nvPicPr>
          <p:cNvPr descr="A person with long hair and a beard&#10;&#10;Description automatically generated with low confidence" id="303" name="Google Shape;303;p25"/>
          <p:cNvPicPr preferRelativeResize="0"/>
          <p:nvPr/>
        </p:nvPicPr>
        <p:blipFill rotWithShape="1">
          <a:blip r:embed="rId3">
            <a:alphaModFix/>
          </a:blip>
          <a:srcRect b="0" l="0" r="0" t="0"/>
          <a:stretch/>
        </p:blipFill>
        <p:spPr>
          <a:xfrm>
            <a:off x="9582226" y="279698"/>
            <a:ext cx="1981657" cy="2617125"/>
          </a:xfrm>
          <a:prstGeom prst="rect">
            <a:avLst/>
          </a:prstGeom>
          <a:noFill/>
          <a:ln>
            <a:noFill/>
          </a:ln>
        </p:spPr>
      </p:pic>
      <p:pic>
        <p:nvPicPr>
          <p:cNvPr descr="A picture containing human face, portrait, clothing, person&#10;&#10;Description automatically generated" id="304" name="Google Shape;304;p25"/>
          <p:cNvPicPr preferRelativeResize="0"/>
          <p:nvPr/>
        </p:nvPicPr>
        <p:blipFill rotWithShape="1">
          <a:blip r:embed="rId4">
            <a:alphaModFix/>
          </a:blip>
          <a:srcRect b="0" l="0" r="0" t="0"/>
          <a:stretch/>
        </p:blipFill>
        <p:spPr>
          <a:xfrm>
            <a:off x="9582226" y="4996365"/>
            <a:ext cx="1981657" cy="1512626"/>
          </a:xfrm>
          <a:prstGeom prst="rect">
            <a:avLst/>
          </a:prstGeom>
          <a:noFill/>
          <a:ln>
            <a:noFill/>
          </a:ln>
        </p:spPr>
      </p:pic>
      <p:pic>
        <p:nvPicPr>
          <p:cNvPr descr="A person in a suit holding his ear to his ear&#10;&#10;Description automatically generated with low confidence" id="305" name="Google Shape;305;p25"/>
          <p:cNvPicPr preferRelativeResize="0"/>
          <p:nvPr/>
        </p:nvPicPr>
        <p:blipFill rotWithShape="1">
          <a:blip r:embed="rId5">
            <a:alphaModFix/>
          </a:blip>
          <a:srcRect b="0" l="0" r="0" t="0"/>
          <a:stretch/>
        </p:blipFill>
        <p:spPr>
          <a:xfrm>
            <a:off x="4012227" y="326258"/>
            <a:ext cx="2293321" cy="3348055"/>
          </a:xfrm>
          <a:prstGeom prst="rect">
            <a:avLst/>
          </a:prstGeom>
          <a:noFill/>
          <a:ln>
            <a:noFill/>
          </a:ln>
        </p:spPr>
      </p:pic>
      <p:pic>
        <p:nvPicPr>
          <p:cNvPr descr="A picture containing human face, person, clothing, building&#10;&#10;Description automatically generated" id="306" name="Google Shape;306;p25"/>
          <p:cNvPicPr preferRelativeResize="0"/>
          <p:nvPr/>
        </p:nvPicPr>
        <p:blipFill rotWithShape="1">
          <a:blip r:embed="rId6">
            <a:alphaModFix/>
          </a:blip>
          <a:srcRect b="0" l="16878" r="11813" t="0"/>
          <a:stretch/>
        </p:blipFill>
        <p:spPr>
          <a:xfrm>
            <a:off x="9582227" y="3166830"/>
            <a:ext cx="1981656" cy="1559528"/>
          </a:xfrm>
          <a:prstGeom prst="rect">
            <a:avLst/>
          </a:prstGeom>
          <a:noFill/>
          <a:ln>
            <a:noFill/>
          </a:ln>
        </p:spPr>
      </p:pic>
      <p:pic>
        <p:nvPicPr>
          <p:cNvPr descr="A person with long blonde hair&#10;&#10;Description automatically generated with medium confidence" id="307" name="Google Shape;307;p25"/>
          <p:cNvPicPr preferRelativeResize="0"/>
          <p:nvPr/>
        </p:nvPicPr>
        <p:blipFill rotWithShape="1">
          <a:blip r:embed="rId7">
            <a:alphaModFix/>
          </a:blip>
          <a:srcRect b="0" l="8942" r="0" t="0"/>
          <a:stretch/>
        </p:blipFill>
        <p:spPr>
          <a:xfrm>
            <a:off x="4214574" y="3939150"/>
            <a:ext cx="1888626" cy="2592592"/>
          </a:xfrm>
          <a:prstGeom prst="rect">
            <a:avLst/>
          </a:prstGeom>
          <a:noFill/>
          <a:ln>
            <a:noFill/>
          </a:ln>
        </p:spPr>
      </p:pic>
      <p:pic>
        <p:nvPicPr>
          <p:cNvPr descr="A picture containing person, indoor, clothing, mixing console&#10;&#10;Description automatically generated" id="308" name="Google Shape;308;p25"/>
          <p:cNvPicPr preferRelativeResize="0"/>
          <p:nvPr/>
        </p:nvPicPr>
        <p:blipFill rotWithShape="1">
          <a:blip r:embed="rId8">
            <a:alphaModFix/>
          </a:blip>
          <a:srcRect b="0" l="0" r="0" t="0"/>
          <a:stretch/>
        </p:blipFill>
        <p:spPr>
          <a:xfrm>
            <a:off x="6860753" y="3275881"/>
            <a:ext cx="2166267" cy="3255861"/>
          </a:xfrm>
          <a:prstGeom prst="rect">
            <a:avLst/>
          </a:prstGeom>
          <a:noFill/>
          <a:ln>
            <a:noFill/>
          </a:ln>
        </p:spPr>
      </p:pic>
      <p:pic>
        <p:nvPicPr>
          <p:cNvPr descr="A person in a suit&#10;&#10;Description automatically generated with medium confidence" id="309" name="Google Shape;309;p25"/>
          <p:cNvPicPr preferRelativeResize="0"/>
          <p:nvPr/>
        </p:nvPicPr>
        <p:blipFill rotWithShape="1">
          <a:blip r:embed="rId9">
            <a:alphaModFix/>
          </a:blip>
          <a:srcRect b="0" l="0" r="0" t="0"/>
          <a:stretch/>
        </p:blipFill>
        <p:spPr>
          <a:xfrm>
            <a:off x="6616259" y="340191"/>
            <a:ext cx="2631058" cy="2631058"/>
          </a:xfrm>
          <a:prstGeom prst="rect">
            <a:avLst/>
          </a:prstGeom>
          <a:noFill/>
          <a:ln>
            <a:noFill/>
          </a:ln>
        </p:spPr>
      </p:pic>
      <p:sp>
        <p:nvSpPr>
          <p:cNvPr id="310" name="Google Shape;310;p25"/>
          <p:cNvSpPr txBox="1"/>
          <p:nvPr/>
        </p:nvSpPr>
        <p:spPr>
          <a:xfrm>
            <a:off x="735549" y="1677119"/>
            <a:ext cx="251829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Type of Talent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nvSpPr>
        <p:spPr>
          <a:xfrm>
            <a:off x="593862" y="2855686"/>
            <a:ext cx="3979364"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C000"/>
                </a:solidFill>
                <a:latin typeface="Calibri"/>
                <a:ea typeface="Calibri"/>
                <a:cs typeface="Calibri"/>
                <a:sym typeface="Calibri"/>
              </a:rPr>
              <a:t>Kelly Lim </a:t>
            </a:r>
            <a:r>
              <a:rPr b="1" lang="en-US" sz="2400">
                <a:solidFill>
                  <a:schemeClr val="lt2"/>
                </a:solidFill>
                <a:latin typeface="Calibri"/>
                <a:ea typeface="Calibri"/>
                <a:cs typeface="Calibri"/>
                <a:sym typeface="Calibri"/>
              </a:rPr>
              <a:t>-</a:t>
            </a:r>
            <a:r>
              <a:rPr lang="en-US" sz="2400">
                <a:solidFill>
                  <a:schemeClr val="lt2"/>
                </a:solidFill>
                <a:latin typeface="Calibri"/>
                <a:ea typeface="Calibri"/>
                <a:cs typeface="Calibri"/>
                <a:sym typeface="Calibri"/>
              </a:rPr>
              <a:t> She is navigating through the music business in South Korea, protecting her aging father and her family’s livelihood. Real tough, industrious, resourceful and ambitious. She will become an icon in the industry.  </a:t>
            </a:r>
            <a:endParaRPr sz="1800">
              <a:solidFill>
                <a:schemeClr val="lt2"/>
              </a:solidFill>
              <a:latin typeface="Calibri"/>
              <a:ea typeface="Calibri"/>
              <a:cs typeface="Calibri"/>
              <a:sym typeface="Calibri"/>
            </a:endParaRPr>
          </a:p>
        </p:txBody>
      </p:sp>
      <p:pic>
        <p:nvPicPr>
          <p:cNvPr descr="A picture containing person, human face, portrait, lady&#10;&#10;Description automatically generated" id="316" name="Google Shape;316;p26"/>
          <p:cNvPicPr preferRelativeResize="0"/>
          <p:nvPr/>
        </p:nvPicPr>
        <p:blipFill rotWithShape="1">
          <a:blip r:embed="rId3">
            <a:alphaModFix/>
          </a:blip>
          <a:srcRect b="27700" l="0" r="0" t="0"/>
          <a:stretch/>
        </p:blipFill>
        <p:spPr>
          <a:xfrm>
            <a:off x="5067935" y="537029"/>
            <a:ext cx="3091543" cy="3352800"/>
          </a:xfrm>
          <a:prstGeom prst="rect">
            <a:avLst/>
          </a:prstGeom>
          <a:noFill/>
          <a:ln cap="flat" cmpd="sng" w="12700">
            <a:solidFill>
              <a:srgbClr val="FF0000"/>
            </a:solidFill>
            <a:prstDash val="solid"/>
            <a:round/>
            <a:headEnd len="sm" w="sm" type="none"/>
            <a:tailEnd len="sm" w="sm" type="none"/>
          </a:ln>
        </p:spPr>
      </p:pic>
      <p:pic>
        <p:nvPicPr>
          <p:cNvPr descr="A picture containing person, human face, clothing, fashion accessory&#10;&#10;Description automatically generated" id="317" name="Google Shape;317;p26"/>
          <p:cNvPicPr preferRelativeResize="0"/>
          <p:nvPr/>
        </p:nvPicPr>
        <p:blipFill rotWithShape="1">
          <a:blip r:embed="rId4">
            <a:alphaModFix/>
          </a:blip>
          <a:srcRect b="35654" l="0" r="0" t="0"/>
          <a:stretch/>
        </p:blipFill>
        <p:spPr>
          <a:xfrm>
            <a:off x="8471761" y="537029"/>
            <a:ext cx="3126377" cy="3352800"/>
          </a:xfrm>
          <a:prstGeom prst="rect">
            <a:avLst/>
          </a:prstGeom>
          <a:noFill/>
          <a:ln cap="flat" cmpd="sng" w="12700">
            <a:solidFill>
              <a:srgbClr val="FF0000"/>
            </a:solidFill>
            <a:prstDash val="solid"/>
            <a:round/>
            <a:headEnd len="sm" w="sm" type="none"/>
            <a:tailEnd len="sm" w="sm" type="none"/>
          </a:ln>
        </p:spPr>
      </p:pic>
      <p:pic>
        <p:nvPicPr>
          <p:cNvPr descr="A person with her hand on her face&#10;&#10;Description automatically generated with medium confidence" id="318" name="Google Shape;318;p26"/>
          <p:cNvPicPr preferRelativeResize="0"/>
          <p:nvPr/>
        </p:nvPicPr>
        <p:blipFill rotWithShape="1">
          <a:blip r:embed="rId5">
            <a:alphaModFix/>
          </a:blip>
          <a:srcRect b="0" l="0" r="0" t="0"/>
          <a:stretch/>
        </p:blipFill>
        <p:spPr>
          <a:xfrm>
            <a:off x="6004740" y="4077607"/>
            <a:ext cx="4378779" cy="2420338"/>
          </a:xfrm>
          <a:prstGeom prst="rect">
            <a:avLst/>
          </a:prstGeom>
          <a:noFill/>
          <a:ln cap="flat" cmpd="sng" w="12700">
            <a:solidFill>
              <a:srgbClr val="FF0000"/>
            </a:solidFill>
            <a:prstDash val="solid"/>
            <a:round/>
            <a:headEnd len="sm" w="sm" type="none"/>
            <a:tailEnd len="sm" w="sm" type="none"/>
          </a:ln>
        </p:spPr>
      </p:pic>
      <p:sp>
        <p:nvSpPr>
          <p:cNvPr id="319" name="Google Shape;319;p26"/>
          <p:cNvSpPr txBox="1"/>
          <p:nvPr/>
        </p:nvSpPr>
        <p:spPr>
          <a:xfrm>
            <a:off x="1043146" y="1921041"/>
            <a:ext cx="251829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Type of Talent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7"/>
          <p:cNvSpPr txBox="1"/>
          <p:nvPr>
            <p:ph type="ctrTitle"/>
          </p:nvPr>
        </p:nvSpPr>
        <p:spPr>
          <a:xfrm>
            <a:off x="2790420" y="587817"/>
            <a:ext cx="6611159" cy="19163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Poppins"/>
              <a:buNone/>
            </a:pPr>
            <a:r>
              <a:rPr lang="en-US" sz="3200">
                <a:solidFill>
                  <a:srgbClr val="FF0000"/>
                </a:solidFill>
              </a:rPr>
              <a:t>Body &amp; Seoul</a:t>
            </a:r>
            <a:br>
              <a:rPr lang="en-US" sz="3200">
                <a:solidFill>
                  <a:srgbClr val="FF0000"/>
                </a:solidFill>
              </a:rPr>
            </a:br>
            <a:r>
              <a:rPr lang="en-US" sz="3200">
                <a:solidFill>
                  <a:srgbClr val="FF0000"/>
                </a:solidFill>
              </a:rPr>
              <a:t>Award Winning Korean Talent</a:t>
            </a:r>
            <a:endParaRPr/>
          </a:p>
        </p:txBody>
      </p:sp>
      <p:sp>
        <p:nvSpPr>
          <p:cNvPr id="325" name="Google Shape;325;p27"/>
          <p:cNvSpPr txBox="1"/>
          <p:nvPr/>
        </p:nvSpPr>
        <p:spPr>
          <a:xfrm>
            <a:off x="2293464" y="2504213"/>
            <a:ext cx="9116658"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2"/>
                </a:solidFill>
                <a:latin typeface="Calibri"/>
                <a:ea typeface="Calibri"/>
                <a:cs typeface="Calibri"/>
                <a:sym typeface="Calibri"/>
              </a:rPr>
              <a:t>The series has significant Korean Talent interest through the deep personal relationship of two Executive Producers, AJ and Robert Lennon.  These producers and Michael Mandaville met with key Korean talent during a visit to South Korea.   </a:t>
            </a:r>
            <a:endParaRPr/>
          </a:p>
          <a:p>
            <a:pPr indent="0" lvl="0" marL="0" marR="0" rtl="0" algn="l">
              <a:spcBef>
                <a:spcPts val="0"/>
              </a:spcBef>
              <a:spcAft>
                <a:spcPts val="0"/>
              </a:spcAft>
              <a:buNone/>
            </a:pPr>
            <a:r>
              <a:t/>
            </a:r>
            <a:endParaRPr sz="2400">
              <a:solidFill>
                <a:schemeClr val="lt2"/>
              </a:solidFill>
              <a:latin typeface="Calibri"/>
              <a:ea typeface="Calibri"/>
              <a:cs typeface="Calibri"/>
              <a:sym typeface="Calibri"/>
            </a:endParaRPr>
          </a:p>
          <a:p>
            <a:pPr indent="0" lvl="0" marL="0" marR="0" rtl="0" algn="l">
              <a:spcBef>
                <a:spcPts val="0"/>
              </a:spcBef>
              <a:spcAft>
                <a:spcPts val="0"/>
              </a:spcAft>
              <a:buNone/>
            </a:pPr>
            <a:r>
              <a:rPr lang="en-US" sz="2400">
                <a:solidFill>
                  <a:schemeClr val="lt2"/>
                </a:solidFill>
                <a:latin typeface="Calibri"/>
                <a:ea typeface="Calibri"/>
                <a:cs typeface="Calibri"/>
                <a:sym typeface="Calibri"/>
              </a:rPr>
              <a:t>The Korean talent is award-winning, nationally acclaimed, and at the top of their artistic game. </a:t>
            </a:r>
            <a:endParaRPr/>
          </a:p>
          <a:p>
            <a:pPr indent="0" lvl="0" marL="0" marR="0" rtl="0" algn="l">
              <a:spcBef>
                <a:spcPts val="0"/>
              </a:spcBef>
              <a:spcAft>
                <a:spcPts val="0"/>
              </a:spcAft>
              <a:buNone/>
            </a:pPr>
            <a:r>
              <a:t/>
            </a:r>
            <a:endParaRPr sz="1800">
              <a:solidFill>
                <a:schemeClr val="lt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28"/>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28"/>
          <p:cNvSpPr txBox="1"/>
          <p:nvPr/>
        </p:nvSpPr>
        <p:spPr>
          <a:xfrm>
            <a:off x="1283186" y="-246063"/>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Gangster Tiger</a:t>
            </a:r>
            <a:endParaRPr sz="4400">
              <a:solidFill>
                <a:srgbClr val="FF0000"/>
              </a:solidFill>
              <a:latin typeface="Calibri"/>
              <a:ea typeface="Calibri"/>
              <a:cs typeface="Calibri"/>
              <a:sym typeface="Calibri"/>
            </a:endParaRPr>
          </a:p>
        </p:txBody>
      </p:sp>
      <p:cxnSp>
        <p:nvCxnSpPr>
          <p:cNvPr id="332" name="Google Shape;332;p28"/>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333" name="Google Shape;333;p28"/>
          <p:cNvSpPr txBox="1"/>
          <p:nvPr/>
        </p:nvSpPr>
        <p:spPr>
          <a:xfrm>
            <a:off x="564699" y="2054134"/>
            <a:ext cx="5672873" cy="1325564"/>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None/>
            </a:pPr>
            <a:r>
              <a:rPr b="1" lang="en-US" sz="2000">
                <a:solidFill>
                  <a:srgbClr val="FFC000"/>
                </a:solidFill>
                <a:latin typeface="Calibri"/>
                <a:ea typeface="Calibri"/>
                <a:cs typeface="Calibri"/>
                <a:sym typeface="Calibri"/>
              </a:rPr>
              <a:t>Gangster Tiger </a:t>
            </a:r>
            <a:r>
              <a:rPr lang="en-US" sz="2000">
                <a:solidFill>
                  <a:schemeClr val="lt1"/>
                </a:solidFill>
                <a:latin typeface="Calibri"/>
                <a:ea typeface="Calibri"/>
                <a:cs typeface="Calibri"/>
                <a:sym typeface="Calibri"/>
              </a:rPr>
              <a:t>- Both intimidating and infuriating, he has absolute control over the world he considers his own kingdom. He is the "Dapper Don" of the criminal underground and his special charm demeanor can sway those who don't "know" him. </a:t>
            </a:r>
            <a:endParaRPr/>
          </a:p>
        </p:txBody>
      </p:sp>
      <p:pic>
        <p:nvPicPr>
          <p:cNvPr descr="A person with his hands together&#10;&#10;Description automatically generated with low confidence" id="334" name="Google Shape;334;p28"/>
          <p:cNvPicPr preferRelativeResize="0"/>
          <p:nvPr/>
        </p:nvPicPr>
        <p:blipFill rotWithShape="1">
          <a:blip r:embed="rId3">
            <a:alphaModFix/>
          </a:blip>
          <a:srcRect b="0" l="0" r="0" t="0"/>
          <a:stretch/>
        </p:blipFill>
        <p:spPr>
          <a:xfrm>
            <a:off x="7336728" y="369913"/>
            <a:ext cx="2205569" cy="2784532"/>
          </a:xfrm>
          <a:prstGeom prst="rect">
            <a:avLst/>
          </a:prstGeom>
          <a:noFill/>
          <a:ln>
            <a:noFill/>
          </a:ln>
        </p:spPr>
      </p:pic>
      <p:sp>
        <p:nvSpPr>
          <p:cNvPr id="335" name="Google Shape;335;p28"/>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erson in a suit&#10;&#10;Description automatically generated with medium confidence" id="336" name="Google Shape;336;p28"/>
          <p:cNvPicPr preferRelativeResize="0"/>
          <p:nvPr/>
        </p:nvPicPr>
        <p:blipFill rotWithShape="1">
          <a:blip r:embed="rId4">
            <a:alphaModFix/>
          </a:blip>
          <a:srcRect b="0" l="0" r="0" t="0"/>
          <a:stretch/>
        </p:blipFill>
        <p:spPr>
          <a:xfrm>
            <a:off x="8038661" y="3951739"/>
            <a:ext cx="3588640" cy="2341587"/>
          </a:xfrm>
          <a:prstGeom prst="rect">
            <a:avLst/>
          </a:prstGeom>
          <a:noFill/>
          <a:ln>
            <a:noFill/>
          </a:ln>
        </p:spPr>
      </p:pic>
      <p:sp>
        <p:nvSpPr>
          <p:cNvPr id="337" name="Google Shape;337;p28"/>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8"/>
          <p:cNvSpPr txBox="1"/>
          <p:nvPr/>
        </p:nvSpPr>
        <p:spPr>
          <a:xfrm>
            <a:off x="564699" y="5298013"/>
            <a:ext cx="6237574" cy="154503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600">
                <a:solidFill>
                  <a:srgbClr val="EFD98D"/>
                </a:solidFill>
                <a:latin typeface="Calibri"/>
                <a:ea typeface="Calibri"/>
                <a:cs typeface="Calibri"/>
                <a:sym typeface="Calibri"/>
              </a:rPr>
              <a:t>Awards: </a:t>
            </a:r>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5"/>
              </a:rPr>
              <a:t>The Spy Gone North</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6"/>
              </a:rPr>
              <a:t>2018 (39th) Blue Dragon Film Awards</a:t>
            </a:r>
            <a:r>
              <a:rPr lang="en-US" sz="1600">
                <a:solidFill>
                  <a:srgbClr val="EFD98D"/>
                </a:solidFill>
                <a:latin typeface="PT Sans Narrow"/>
                <a:ea typeface="PT Sans Narrow"/>
                <a:cs typeface="PT Sans Narrow"/>
                <a:sym typeface="PT Sans Narrow"/>
              </a:rPr>
              <a:t> - 2018</a:t>
            </a:r>
            <a:endParaRPr sz="1600">
              <a:solidFill>
                <a:srgbClr val="EFD98D"/>
              </a:solidFill>
              <a:latin typeface="Times New Roman"/>
              <a:ea typeface="Times New Roman"/>
              <a:cs typeface="Times New Roman"/>
              <a:sym typeface="Times New Roman"/>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7"/>
              </a:rPr>
              <a:t>The Spy Gone North</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8"/>
              </a:rPr>
              <a:t>2018 (55th) Daejong Film Awards</a:t>
            </a:r>
            <a:r>
              <a:rPr lang="en-US" sz="1600">
                <a:solidFill>
                  <a:srgbClr val="EFD98D"/>
                </a:solidFill>
                <a:latin typeface="PT Sans Narrow"/>
                <a:ea typeface="PT Sans Narrow"/>
                <a:cs typeface="PT Sans Narrow"/>
                <a:sym typeface="PT Sans Narrow"/>
              </a:rPr>
              <a:t> - 2018</a:t>
            </a:r>
            <a:endParaRPr sz="1600">
              <a:solidFill>
                <a:srgbClr val="EFD98D"/>
              </a:solidFill>
              <a:latin typeface="Times New Roman"/>
              <a:ea typeface="Times New Roman"/>
              <a:cs typeface="Times New Roman"/>
              <a:sym typeface="Times New Roman"/>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9"/>
              </a:rPr>
              <a:t>Ode To My Father</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10"/>
              </a:rPr>
              <a:t>2015 (52nd) Daejong Film Awards</a:t>
            </a:r>
            <a:r>
              <a:rPr lang="en-US" sz="1600">
                <a:solidFill>
                  <a:srgbClr val="EFD98D"/>
                </a:solidFill>
                <a:latin typeface="PT Sans Narrow"/>
                <a:ea typeface="PT Sans Narrow"/>
                <a:cs typeface="PT Sans Narrow"/>
                <a:sym typeface="PT Sans Narrow"/>
              </a:rPr>
              <a:t> - 2015</a:t>
            </a:r>
            <a:endParaRPr sz="1600">
              <a:solidFill>
                <a:srgbClr val="EFD98D"/>
              </a:solidFill>
              <a:latin typeface="Times New Roman"/>
              <a:ea typeface="Times New Roman"/>
              <a:cs typeface="Times New Roman"/>
              <a:sym typeface="Times New Roman"/>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11"/>
              </a:rPr>
              <a:t>New World</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12"/>
              </a:rPr>
              <a:t>2013 (34th) Blue Dragon Film Awards</a:t>
            </a:r>
            <a:r>
              <a:rPr lang="en-US" sz="1600">
                <a:solidFill>
                  <a:srgbClr val="EFD98D"/>
                </a:solidFill>
                <a:latin typeface="PT Sans Narrow"/>
                <a:ea typeface="PT Sans Narrow"/>
                <a:cs typeface="PT Sans Narrow"/>
                <a:sym typeface="PT Sans Narrow"/>
              </a:rPr>
              <a:t> - 2013</a:t>
            </a:r>
            <a:endParaRPr sz="1600">
              <a:solidFill>
                <a:srgbClr val="EFD98D"/>
              </a:solidFill>
              <a:latin typeface="Times New Roman"/>
              <a:ea typeface="Times New Roman"/>
              <a:cs typeface="Times New Roman"/>
              <a:sym typeface="Times New Roman"/>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13"/>
              </a:rPr>
              <a:t>The Unjust</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14"/>
              </a:rPr>
              <a:t>2011 (15th) Fantasia Film Festival</a:t>
            </a:r>
            <a:r>
              <a:rPr lang="en-US" sz="1600">
                <a:solidFill>
                  <a:srgbClr val="EFD98D"/>
                </a:solidFill>
                <a:latin typeface="PT Sans Narrow"/>
                <a:ea typeface="PT Sans Narrow"/>
                <a:cs typeface="PT Sans Narrow"/>
                <a:sym typeface="PT Sans Narrow"/>
              </a:rPr>
              <a:t> - 2011</a:t>
            </a:r>
            <a:endParaRPr sz="1600">
              <a:solidFill>
                <a:srgbClr val="EFD98D"/>
              </a:solidFill>
              <a:latin typeface="Times New Roman"/>
              <a:ea typeface="Times New Roman"/>
              <a:cs typeface="Times New Roman"/>
              <a:sym typeface="Times New Roman"/>
            </a:endParaRPr>
          </a:p>
        </p:txBody>
      </p:sp>
      <p:sp>
        <p:nvSpPr>
          <p:cNvPr id="339" name="Google Shape;339;p28"/>
          <p:cNvSpPr txBox="1"/>
          <p:nvPr/>
        </p:nvSpPr>
        <p:spPr>
          <a:xfrm>
            <a:off x="698500" y="1079500"/>
            <a:ext cx="5232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C000"/>
                </a:solidFill>
                <a:latin typeface="Calibri"/>
                <a:ea typeface="Calibri"/>
                <a:cs typeface="Calibri"/>
                <a:sym typeface="Calibri"/>
              </a:rPr>
              <a:t>Hwang, Jung-min (황정민)</a:t>
            </a:r>
            <a:r>
              <a:rPr b="1" lang="en-US" sz="1600">
                <a:solidFill>
                  <a:schemeClr val="lt1"/>
                </a:solidFill>
                <a:latin typeface="Calibri"/>
                <a:ea typeface="Calibri"/>
                <a:cs typeface="Calibri"/>
                <a:sym typeface="Calibri"/>
              </a:rPr>
              <a:t> </a:t>
            </a:r>
            <a:r>
              <a:rPr lang="en-US" sz="1600">
                <a:solidFill>
                  <a:schemeClr val="lt1"/>
                </a:solidFill>
                <a:latin typeface="Calibri"/>
                <a:ea typeface="Calibri"/>
                <a:cs typeface="Calibri"/>
                <a:sym typeface="Calibri"/>
              </a:rPr>
              <a:t>Korea’s Academy Award-winning TV and Film Star and </a:t>
            </a:r>
            <a:r>
              <a:rPr b="1" lang="en-US" sz="1600">
                <a:solidFill>
                  <a:srgbClr val="FFC000"/>
                </a:solidFill>
                <a:latin typeface="Calibri"/>
                <a:ea typeface="Calibri"/>
                <a:cs typeface="Calibri"/>
                <a:sym typeface="Calibri"/>
              </a:rPr>
              <a:t>Top Three Most Viewed Actor</a:t>
            </a:r>
            <a:r>
              <a:rPr lang="en-US" sz="1600">
                <a:solidFill>
                  <a:schemeClr val="lt1"/>
                </a:solidFill>
                <a:latin typeface="Calibri"/>
                <a:ea typeface="Calibri"/>
                <a:cs typeface="Calibri"/>
                <a:sym typeface="Calibri"/>
              </a:rPr>
              <a:t> has shown sincere interest to play </a:t>
            </a:r>
            <a:r>
              <a:rPr b="1" i="1" lang="en-US" sz="1600">
                <a:solidFill>
                  <a:schemeClr val="lt1"/>
                </a:solidFill>
                <a:latin typeface="Calibri"/>
                <a:ea typeface="Calibri"/>
                <a:cs typeface="Calibri"/>
                <a:sym typeface="Calibri"/>
              </a:rPr>
              <a:t>Gangster Tiger</a:t>
            </a:r>
            <a:r>
              <a:rPr lang="en-US" sz="1600">
                <a:solidFill>
                  <a:schemeClr val="lt1"/>
                </a:solidFill>
                <a:latin typeface="Calibri"/>
                <a:ea typeface="Calibri"/>
                <a:cs typeface="Calibri"/>
                <a:sym typeface="Calibri"/>
              </a:rPr>
              <a:t> (호랭이파). </a:t>
            </a:r>
            <a:endParaRPr/>
          </a:p>
        </p:txBody>
      </p:sp>
      <p:sp>
        <p:nvSpPr>
          <p:cNvPr id="340" name="Google Shape;340;p28"/>
          <p:cNvSpPr txBox="1"/>
          <p:nvPr/>
        </p:nvSpPr>
        <p:spPr>
          <a:xfrm>
            <a:off x="564698" y="3265308"/>
            <a:ext cx="5975801" cy="2092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D98D"/>
                </a:solidFill>
                <a:latin typeface="Calibri"/>
                <a:ea typeface="Calibri"/>
                <a:cs typeface="Calibri"/>
                <a:sym typeface="Calibri"/>
              </a:rPr>
              <a:t>Top Movies</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15"/>
              </a:rPr>
              <a:t>Narco – Saints (Netflix Series) </a:t>
            </a:r>
            <a:r>
              <a:rPr b="0" i="0" lang="en-US" sz="1600">
                <a:solidFill>
                  <a:srgbClr val="EFD98D"/>
                </a:solidFill>
                <a:latin typeface="Calibri"/>
                <a:ea typeface="Calibri"/>
                <a:cs typeface="Calibri"/>
                <a:sym typeface="Calibri"/>
              </a:rPr>
              <a:t>as Pastor Jeon Yo-hwan (2022)</a:t>
            </a:r>
            <a:endParaRPr sz="1600" u="sng">
              <a:solidFill>
                <a:schemeClr val="hlink"/>
              </a:solidFill>
              <a:latin typeface="Calibri"/>
              <a:ea typeface="Calibri"/>
              <a:cs typeface="Calibri"/>
              <a:sym typeface="Calibri"/>
              <a:hlinkClick r:id="rId16"/>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17"/>
              </a:rPr>
              <a:t>Deliver Us From Evil</a:t>
            </a:r>
            <a:r>
              <a:rPr lang="en-US" sz="1600">
                <a:solidFill>
                  <a:srgbClr val="EFD98D"/>
                </a:solidFill>
                <a:latin typeface="Calibri"/>
                <a:ea typeface="Calibri"/>
                <a:cs typeface="Calibri"/>
                <a:sym typeface="Calibri"/>
              </a:rPr>
              <a:t> | (2020) - In-Nam</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18"/>
              </a:rPr>
              <a:t>The Spy Gone North</a:t>
            </a:r>
            <a:r>
              <a:rPr lang="en-US" sz="1600">
                <a:solidFill>
                  <a:srgbClr val="EFD98D"/>
                </a:solidFill>
                <a:latin typeface="Calibri"/>
                <a:ea typeface="Calibri"/>
                <a:cs typeface="Calibri"/>
                <a:sym typeface="Calibri"/>
              </a:rPr>
              <a:t> | (2018) - Park Suk-Young</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19"/>
              </a:rPr>
              <a:t>The Battleship Island</a:t>
            </a:r>
            <a:r>
              <a:rPr lang="en-US" sz="1600">
                <a:solidFill>
                  <a:srgbClr val="EFD98D"/>
                </a:solidFill>
                <a:latin typeface="Calibri"/>
                <a:ea typeface="Calibri"/>
                <a:cs typeface="Calibri"/>
                <a:sym typeface="Calibri"/>
              </a:rPr>
              <a:t> | (2017) - Lee Kang-Ok</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20"/>
              </a:rPr>
              <a:t>Veteran</a:t>
            </a:r>
            <a:r>
              <a:rPr lang="en-US" sz="1600">
                <a:solidFill>
                  <a:srgbClr val="EFD98D"/>
                </a:solidFill>
                <a:latin typeface="Calibri"/>
                <a:ea typeface="Calibri"/>
                <a:cs typeface="Calibri"/>
                <a:sym typeface="Calibri"/>
              </a:rPr>
              <a:t> (2015) - Detective Seo Do-Cheol</a:t>
            </a:r>
            <a:endParaRPr/>
          </a:p>
          <a:p>
            <a:pPr indent="-256032" lvl="0" marL="256032" marR="0" rtl="0" algn="l">
              <a:spcBef>
                <a:spcPts val="0"/>
              </a:spcBef>
              <a:spcAft>
                <a:spcPts val="0"/>
              </a:spcAft>
              <a:buClr>
                <a:srgbClr val="EFD98D"/>
              </a:buClr>
              <a:buSzPts val="1600"/>
              <a:buFont typeface="Arial"/>
              <a:buChar char="•"/>
            </a:pPr>
            <a:r>
              <a:rPr lang="en-US" sz="1600" u="sng">
                <a:solidFill>
                  <a:srgbClr val="EFD98D"/>
                </a:solidFill>
                <a:latin typeface="Calibri"/>
                <a:ea typeface="Calibri"/>
                <a:cs typeface="Calibri"/>
                <a:sym typeface="Calibri"/>
              </a:rPr>
              <a:t>Ode to My Father</a:t>
            </a:r>
            <a:r>
              <a:rPr lang="en-US" sz="1600">
                <a:solidFill>
                  <a:srgbClr val="EFD98D"/>
                </a:solidFill>
                <a:latin typeface="Calibri"/>
                <a:ea typeface="Calibri"/>
                <a:cs typeface="Calibri"/>
                <a:sym typeface="Calibri"/>
              </a:rPr>
              <a:t>| (2014) - Yoon Deok-Soo</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21"/>
              </a:rPr>
              <a:t>New World</a:t>
            </a:r>
            <a:r>
              <a:rPr lang="en-US" sz="1600">
                <a:solidFill>
                  <a:srgbClr val="EFD98D"/>
                </a:solidFill>
                <a:latin typeface="Calibri"/>
                <a:ea typeface="Calibri"/>
                <a:cs typeface="Calibri"/>
                <a:sym typeface="Calibri"/>
              </a:rPr>
              <a:t> | Sinsegye (2013) - Jung Chung </a:t>
            </a:r>
            <a:endParaRPr sz="1600">
              <a:solidFill>
                <a:srgbClr val="EFD98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p29"/>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9"/>
          <p:cNvSpPr txBox="1"/>
          <p:nvPr/>
        </p:nvSpPr>
        <p:spPr>
          <a:xfrm>
            <a:off x="1017458" y="-292869"/>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Detective Chong</a:t>
            </a:r>
            <a:endParaRPr sz="4400">
              <a:solidFill>
                <a:srgbClr val="FF0000"/>
              </a:solidFill>
              <a:latin typeface="Calibri"/>
              <a:ea typeface="Calibri"/>
              <a:cs typeface="Calibri"/>
              <a:sym typeface="Calibri"/>
            </a:endParaRPr>
          </a:p>
        </p:txBody>
      </p:sp>
      <p:cxnSp>
        <p:nvCxnSpPr>
          <p:cNvPr id="347" name="Google Shape;347;p29"/>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348" name="Google Shape;348;p29"/>
          <p:cNvSpPr txBox="1"/>
          <p:nvPr/>
        </p:nvSpPr>
        <p:spPr>
          <a:xfrm>
            <a:off x="576913" y="2133782"/>
            <a:ext cx="5636300" cy="1020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1900">
                <a:solidFill>
                  <a:srgbClr val="FFC000"/>
                </a:solidFill>
                <a:latin typeface="Calibri"/>
                <a:ea typeface="Calibri"/>
                <a:cs typeface="Calibri"/>
                <a:sym typeface="Calibri"/>
              </a:rPr>
              <a:t>Detective Chong-</a:t>
            </a:r>
            <a:r>
              <a:rPr lang="en-US" sz="1900">
                <a:solidFill>
                  <a:srgbClr val="FFC000"/>
                </a:solidFill>
                <a:latin typeface="Calibri"/>
                <a:ea typeface="Calibri"/>
                <a:cs typeface="Calibri"/>
                <a:sym typeface="Calibri"/>
              </a:rPr>
              <a:t> </a:t>
            </a:r>
            <a:r>
              <a:rPr lang="en-US" sz="1900">
                <a:solidFill>
                  <a:schemeClr val="lt1"/>
                </a:solidFill>
                <a:latin typeface="Calibri"/>
                <a:ea typeface="Calibri"/>
                <a:cs typeface="Calibri"/>
                <a:sym typeface="Calibri"/>
              </a:rPr>
              <a:t>He is good guy in a tough job, but not afraid to get dirty to achieve justice.  He wants to break the back of the Korean mafia in the music industry. </a:t>
            </a:r>
            <a:endParaRPr/>
          </a:p>
        </p:txBody>
      </p:sp>
      <p:pic>
        <p:nvPicPr>
          <p:cNvPr descr="A close-up of a person smiling&#10;&#10;Description automatically generated" id="349" name="Google Shape;349;p29"/>
          <p:cNvPicPr preferRelativeResize="0"/>
          <p:nvPr/>
        </p:nvPicPr>
        <p:blipFill rotWithShape="1">
          <a:blip r:embed="rId3">
            <a:alphaModFix/>
          </a:blip>
          <a:srcRect b="13914" l="0" r="0" t="9888"/>
          <a:stretch/>
        </p:blipFill>
        <p:spPr>
          <a:xfrm>
            <a:off x="7224445" y="369913"/>
            <a:ext cx="2430135" cy="2784532"/>
          </a:xfrm>
          <a:prstGeom prst="rect">
            <a:avLst/>
          </a:prstGeom>
          <a:noFill/>
          <a:ln>
            <a:noFill/>
          </a:ln>
        </p:spPr>
      </p:pic>
      <p:sp>
        <p:nvSpPr>
          <p:cNvPr id="350" name="Google Shape;350;p29"/>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person&#10;&#10;Description automatically generated" id="351" name="Google Shape;351;p29"/>
          <p:cNvPicPr preferRelativeResize="0"/>
          <p:nvPr/>
        </p:nvPicPr>
        <p:blipFill rotWithShape="1">
          <a:blip r:embed="rId4">
            <a:alphaModFix/>
          </a:blip>
          <a:srcRect b="0" l="0" r="0" t="0"/>
          <a:stretch/>
        </p:blipFill>
        <p:spPr>
          <a:xfrm>
            <a:off x="8712377" y="3730267"/>
            <a:ext cx="2241208" cy="2784532"/>
          </a:xfrm>
          <a:prstGeom prst="rect">
            <a:avLst/>
          </a:prstGeom>
          <a:noFill/>
          <a:ln>
            <a:noFill/>
          </a:ln>
        </p:spPr>
      </p:pic>
      <p:sp>
        <p:nvSpPr>
          <p:cNvPr id="352" name="Google Shape;352;p29"/>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9"/>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29"/>
          <p:cNvSpPr txBox="1"/>
          <p:nvPr/>
        </p:nvSpPr>
        <p:spPr>
          <a:xfrm>
            <a:off x="576913" y="4983869"/>
            <a:ext cx="6237574" cy="16496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800">
                <a:solidFill>
                  <a:srgbClr val="EFD98D"/>
                </a:solidFill>
                <a:latin typeface="Calibri"/>
                <a:ea typeface="Calibri"/>
                <a:cs typeface="Calibri"/>
                <a:sym typeface="Calibri"/>
              </a:rPr>
              <a:t>Awards: </a:t>
            </a:r>
            <a:endParaRPr/>
          </a:p>
          <a:p>
            <a:pPr indent="-251459" lvl="0" marL="251459" marR="0" rtl="0" algn="l">
              <a:spcBef>
                <a:spcPts val="60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Supporting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5"/>
              </a:rPr>
              <a:t>Woman of 9.9 Billion</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6"/>
              </a:rPr>
              <a:t>2019 KBS Drama Awards</a:t>
            </a:r>
            <a:r>
              <a:rPr lang="en-US" sz="1600">
                <a:solidFill>
                  <a:srgbClr val="EFD98D"/>
                </a:solidFill>
                <a:latin typeface="PT Sans Narrow"/>
                <a:ea typeface="PT Sans Narrow"/>
                <a:cs typeface="PT Sans Narrow"/>
                <a:sym typeface="PT Sans Narrow"/>
              </a:rPr>
              <a:t> -  2019</a:t>
            </a:r>
            <a:endParaRPr sz="1600">
              <a:solidFill>
                <a:srgbClr val="EFD98D"/>
              </a:solidFill>
              <a:latin typeface="Times New Roman"/>
              <a:ea typeface="Times New Roman"/>
              <a:cs typeface="Times New Roman"/>
              <a:sym typeface="Times New Roman"/>
            </a:endParaRPr>
          </a:p>
          <a:p>
            <a:pPr indent="-251459" lvl="0" marL="251459"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Excellent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7"/>
              </a:rPr>
              <a:t>Ms. Ma, Nemesis</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8"/>
              </a:rPr>
              <a:t>2018 SBS Drama Awards</a:t>
            </a:r>
            <a:r>
              <a:rPr lang="en-US" sz="1600">
                <a:solidFill>
                  <a:srgbClr val="EFD98D"/>
                </a:solidFill>
                <a:latin typeface="PT Sans Narrow"/>
                <a:ea typeface="PT Sans Narrow"/>
                <a:cs typeface="PT Sans Narrow"/>
                <a:sym typeface="PT Sans Narrow"/>
              </a:rPr>
              <a:t> -  2018</a:t>
            </a:r>
            <a:endParaRPr sz="1600">
              <a:solidFill>
                <a:srgbClr val="EFD98D"/>
              </a:solidFill>
              <a:latin typeface="Times New Roman"/>
              <a:ea typeface="Times New Roman"/>
              <a:cs typeface="Times New Roman"/>
              <a:sym typeface="Times New Roman"/>
            </a:endParaRPr>
          </a:p>
          <a:p>
            <a:pPr indent="-251459" lvl="0" marL="251459"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Special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9"/>
              </a:rPr>
              <a:t>Endless Love</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10"/>
              </a:rPr>
              <a:t>2014 SBS Drama Awards</a:t>
            </a:r>
            <a:r>
              <a:rPr lang="en-US" sz="1600">
                <a:solidFill>
                  <a:srgbClr val="EFD98D"/>
                </a:solidFill>
                <a:latin typeface="PT Sans Narrow"/>
                <a:ea typeface="PT Sans Narrow"/>
                <a:cs typeface="PT Sans Narrow"/>
                <a:sym typeface="PT Sans Narrow"/>
              </a:rPr>
              <a:t> -  2014</a:t>
            </a:r>
            <a:endParaRPr sz="1600">
              <a:solidFill>
                <a:srgbClr val="EFD98D"/>
              </a:solidFill>
              <a:latin typeface="Times New Roman"/>
              <a:ea typeface="Times New Roman"/>
              <a:cs typeface="Times New Roman"/>
              <a:sym typeface="Times New Roman"/>
            </a:endParaRPr>
          </a:p>
          <a:p>
            <a:pPr indent="-251459" lvl="0" marL="251459"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Special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11"/>
              </a:rPr>
              <a:t>I Can Hear Your Voice</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12"/>
              </a:rPr>
              <a:t>2014 SBS Drama Awards</a:t>
            </a:r>
            <a:r>
              <a:rPr lang="en-US" sz="1600">
                <a:solidFill>
                  <a:srgbClr val="EFD98D"/>
                </a:solidFill>
                <a:latin typeface="PT Sans Narrow"/>
                <a:ea typeface="PT Sans Narrow"/>
                <a:cs typeface="PT Sans Narrow"/>
                <a:sym typeface="PT Sans Narrow"/>
              </a:rPr>
              <a:t> -  2014</a:t>
            </a:r>
            <a:endParaRPr sz="1600">
              <a:solidFill>
                <a:srgbClr val="EFD98D"/>
              </a:solidFill>
              <a:latin typeface="Times New Roman"/>
              <a:ea typeface="Times New Roman"/>
              <a:cs typeface="Times New Roman"/>
              <a:sym typeface="Times New Roman"/>
            </a:endParaRPr>
          </a:p>
          <a:p>
            <a:pPr indent="-251459" lvl="0" marL="251459" marR="0" rtl="0" algn="l">
              <a:spcBef>
                <a:spcPts val="0"/>
              </a:spcBef>
              <a:spcAft>
                <a:spcPts val="0"/>
              </a:spcAft>
              <a:buClr>
                <a:srgbClr val="EFD98D"/>
              </a:buClr>
              <a:buSzPts val="1000"/>
              <a:buFont typeface="Noto Sans Symbols"/>
              <a:buChar char="∙"/>
            </a:pPr>
            <a:r>
              <a:rPr b="1" lang="en-US" sz="1600">
                <a:solidFill>
                  <a:srgbClr val="EFD98D"/>
                </a:solidFill>
                <a:latin typeface="PT Sans Narrow"/>
                <a:ea typeface="PT Sans Narrow"/>
                <a:cs typeface="PT Sans Narrow"/>
                <a:sym typeface="PT Sans Narrow"/>
              </a:rPr>
              <a:t>Best Supporting Actor</a:t>
            </a:r>
            <a:r>
              <a:rPr lang="en-US" sz="1600">
                <a:solidFill>
                  <a:srgbClr val="EFD98D"/>
                </a:solidFill>
                <a:latin typeface="PT Sans Narrow"/>
                <a:ea typeface="PT Sans Narrow"/>
                <a:cs typeface="PT Sans Narrow"/>
                <a:sym typeface="PT Sans Narrow"/>
              </a:rPr>
              <a:t> ("</a:t>
            </a:r>
            <a:r>
              <a:rPr lang="en-US" sz="1600" u="sng">
                <a:solidFill>
                  <a:schemeClr val="hlink"/>
                </a:solidFill>
                <a:latin typeface="PT Sans Narrow"/>
                <a:ea typeface="PT Sans Narrow"/>
                <a:cs typeface="PT Sans Narrow"/>
                <a:sym typeface="PT Sans Narrow"/>
                <a:hlinkClick r:id="rId13"/>
              </a:rPr>
              <a:t>Ojakgyo Family</a:t>
            </a:r>
            <a:r>
              <a:rPr lang="en-US" sz="1600">
                <a:solidFill>
                  <a:srgbClr val="EFD98D"/>
                </a:solidFill>
                <a:latin typeface="PT Sans Narrow"/>
                <a:ea typeface="PT Sans Narrow"/>
                <a:cs typeface="PT Sans Narrow"/>
                <a:sym typeface="PT Sans Narrow"/>
              </a:rPr>
              <a:t>") - </a:t>
            </a:r>
            <a:r>
              <a:rPr lang="en-US" sz="1600" u="sng">
                <a:solidFill>
                  <a:schemeClr val="hlink"/>
                </a:solidFill>
                <a:latin typeface="PT Sans Narrow"/>
                <a:ea typeface="PT Sans Narrow"/>
                <a:cs typeface="PT Sans Narrow"/>
                <a:sym typeface="PT Sans Narrow"/>
                <a:hlinkClick r:id="rId14"/>
              </a:rPr>
              <a:t>2011 KBS Drama Awards</a:t>
            </a:r>
            <a:r>
              <a:rPr lang="en-US" sz="1600">
                <a:solidFill>
                  <a:srgbClr val="EFD98D"/>
                </a:solidFill>
                <a:latin typeface="PT Sans Narrow"/>
                <a:ea typeface="PT Sans Narrow"/>
                <a:cs typeface="PT Sans Narrow"/>
                <a:sym typeface="PT Sans Narrow"/>
              </a:rPr>
              <a:t> -  2011</a:t>
            </a:r>
            <a:endParaRPr sz="1600">
              <a:solidFill>
                <a:srgbClr val="EFD98D"/>
              </a:solidFill>
              <a:latin typeface="Times New Roman"/>
              <a:ea typeface="Times New Roman"/>
              <a:cs typeface="Times New Roman"/>
              <a:sym typeface="Times New Roman"/>
            </a:endParaRPr>
          </a:p>
        </p:txBody>
      </p:sp>
      <p:sp>
        <p:nvSpPr>
          <p:cNvPr id="355" name="Google Shape;355;p29"/>
          <p:cNvSpPr txBox="1"/>
          <p:nvPr/>
        </p:nvSpPr>
        <p:spPr>
          <a:xfrm>
            <a:off x="576912" y="1049290"/>
            <a:ext cx="521845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15"/>
              </a:rPr>
              <a:t>Jeong, Woong-in (정응인) Korea’s Emmy Award-winning TV and Film Star, will play Detective Chong</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i="1" lang="en-US" sz="1800">
                <a:solidFill>
                  <a:srgbClr val="EFD98D"/>
                </a:solidFill>
                <a:latin typeface="Calibri"/>
                <a:ea typeface="Calibri"/>
                <a:cs typeface="Calibri"/>
                <a:sym typeface="Calibri"/>
              </a:rPr>
              <a:t>70+ starring and co-starring credits </a:t>
            </a:r>
            <a:endParaRPr/>
          </a:p>
        </p:txBody>
      </p:sp>
      <p:sp>
        <p:nvSpPr>
          <p:cNvPr id="356" name="Google Shape;356;p29"/>
          <p:cNvSpPr txBox="1"/>
          <p:nvPr/>
        </p:nvSpPr>
        <p:spPr>
          <a:xfrm>
            <a:off x="576912" y="3075782"/>
            <a:ext cx="597580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D98D"/>
                </a:solidFill>
                <a:latin typeface="Calibri"/>
                <a:ea typeface="Calibri"/>
                <a:cs typeface="Calibri"/>
                <a:sym typeface="Calibri"/>
              </a:rPr>
              <a:t>Top Movies &amp; Series</a:t>
            </a:r>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6"/>
              </a:rPr>
              <a:t>Seoul Vibe</a:t>
            </a:r>
            <a:r>
              <a:rPr lang="en-US" sz="1600">
                <a:solidFill>
                  <a:srgbClr val="EFD98D"/>
                </a:solidFill>
                <a:latin typeface="Calibri"/>
                <a:ea typeface="Calibri"/>
                <a:cs typeface="Calibri"/>
                <a:sym typeface="Calibri"/>
              </a:rPr>
              <a:t> | (2022) - Chief Prosecutor Woong-In</a:t>
            </a:r>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7"/>
              </a:rPr>
              <a:t>The Prison</a:t>
            </a:r>
            <a:r>
              <a:rPr lang="en-US" sz="1600">
                <a:solidFill>
                  <a:srgbClr val="EFD98D"/>
                </a:solidFill>
                <a:latin typeface="Calibri"/>
                <a:ea typeface="Calibri"/>
                <a:cs typeface="Calibri"/>
                <a:sym typeface="Calibri"/>
              </a:rPr>
              <a:t> (2017) - Prison Governor Kang</a:t>
            </a:r>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8"/>
              </a:rPr>
              <a:t>Pachinko</a:t>
            </a:r>
            <a:r>
              <a:rPr lang="en-US" sz="1600">
                <a:solidFill>
                  <a:srgbClr val="EFD98D"/>
                </a:solidFill>
                <a:latin typeface="Calibri"/>
                <a:ea typeface="Calibri"/>
                <a:cs typeface="Calibri"/>
                <a:sym typeface="Calibri"/>
              </a:rPr>
              <a:t> (Apple TV+ / 2022) - Koh Jong-Yul (ep.7)</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19"/>
              </a:rPr>
              <a:t>Veteran</a:t>
            </a:r>
            <a:r>
              <a:rPr lang="en-US" sz="1600">
                <a:solidFill>
                  <a:srgbClr val="EFD98D"/>
                </a:solidFill>
                <a:latin typeface="Calibri"/>
                <a:ea typeface="Calibri"/>
                <a:cs typeface="Calibri"/>
                <a:sym typeface="Calibri"/>
              </a:rPr>
              <a:t> (2015) - Detective Seo Do-Cheol</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20"/>
              </a:rPr>
              <a:t>My Boss, My Teacher</a:t>
            </a:r>
            <a:r>
              <a:rPr lang="en-US" sz="1600">
                <a:solidFill>
                  <a:srgbClr val="EFD98D"/>
                </a:solidFill>
                <a:latin typeface="Calibri"/>
                <a:ea typeface="Calibri"/>
                <a:cs typeface="Calibri"/>
                <a:sym typeface="Calibri"/>
              </a:rPr>
              <a:t> | Tusabu Ilche (2006) - Kim Sang-du</a:t>
            </a:r>
            <a:endParaRPr/>
          </a:p>
          <a:p>
            <a:pPr indent="-256032" lvl="0" marL="256032" marR="0" rtl="0" algn="l">
              <a:spcBef>
                <a:spcPts val="0"/>
              </a:spcBef>
              <a:spcAft>
                <a:spcPts val="0"/>
              </a:spcAft>
              <a:buClr>
                <a:srgbClr val="EFD98D"/>
              </a:buClr>
              <a:buSzPts val="1600"/>
              <a:buFont typeface="Arial"/>
              <a:buChar char="•"/>
            </a:pPr>
            <a:r>
              <a:rPr lang="en-US" sz="1600" u="sng">
                <a:solidFill>
                  <a:schemeClr val="hlink"/>
                </a:solidFill>
                <a:latin typeface="Calibri"/>
                <a:ea typeface="Calibri"/>
                <a:cs typeface="Calibri"/>
                <a:sym typeface="Calibri"/>
                <a:hlinkClick r:id="rId21"/>
              </a:rPr>
              <a:t>I Can Hear Your Voice</a:t>
            </a:r>
            <a:r>
              <a:rPr lang="en-US" sz="1600">
                <a:solidFill>
                  <a:srgbClr val="EFD98D"/>
                </a:solidFill>
                <a:latin typeface="Calibri"/>
                <a:ea typeface="Calibri"/>
                <a:cs typeface="Calibri"/>
                <a:sym typeface="Calibri"/>
              </a:rPr>
              <a:t> | (SBS / 2013) - Min Joon-Kook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30"/>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30"/>
          <p:cNvSpPr txBox="1"/>
          <p:nvPr/>
        </p:nvSpPr>
        <p:spPr>
          <a:xfrm>
            <a:off x="1017458" y="-292869"/>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Gangster Victory</a:t>
            </a:r>
            <a:endParaRPr sz="4400">
              <a:solidFill>
                <a:srgbClr val="FF0000"/>
              </a:solidFill>
              <a:latin typeface="Calibri"/>
              <a:ea typeface="Calibri"/>
              <a:cs typeface="Calibri"/>
              <a:sym typeface="Calibri"/>
            </a:endParaRPr>
          </a:p>
        </p:txBody>
      </p:sp>
      <p:cxnSp>
        <p:nvCxnSpPr>
          <p:cNvPr id="363" name="Google Shape;363;p30"/>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364" name="Google Shape;364;p30"/>
          <p:cNvSpPr txBox="1"/>
          <p:nvPr/>
        </p:nvSpPr>
        <p:spPr>
          <a:xfrm>
            <a:off x="576913" y="2133782"/>
            <a:ext cx="5636300" cy="131559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just">
              <a:spcBef>
                <a:spcPts val="0"/>
              </a:spcBef>
              <a:spcAft>
                <a:spcPts val="0"/>
              </a:spcAft>
              <a:buNone/>
            </a:pPr>
            <a:r>
              <a:rPr b="1" lang="en-US" sz="2000">
                <a:solidFill>
                  <a:srgbClr val="FF0000"/>
                </a:solidFill>
                <a:latin typeface="Calibri"/>
                <a:ea typeface="Calibri"/>
                <a:cs typeface="Calibri"/>
                <a:sym typeface="Calibri"/>
              </a:rPr>
              <a:t>Gangster Victory (Pil-seung Pah) - </a:t>
            </a:r>
            <a:r>
              <a:rPr b="0" i="0" lang="en-US" sz="2000" u="none" cap="none" strike="noStrike">
                <a:solidFill>
                  <a:schemeClr val="lt2"/>
                </a:solidFill>
                <a:latin typeface="Calibri"/>
                <a:ea typeface="Calibri"/>
                <a:cs typeface="Calibri"/>
                <a:sym typeface="Calibri"/>
              </a:rPr>
              <a:t>Beneath the genius criminal is a truly bi-polar being just aching to get off his meds. His nemesis, Gangster Tiger, is an obsession.  He sees and wants to use music to influence a generation.  Jack and Kelly can help him.  </a:t>
            </a:r>
            <a:endParaRPr/>
          </a:p>
        </p:txBody>
      </p:sp>
      <p:sp>
        <p:nvSpPr>
          <p:cNvPr id="365" name="Google Shape;365;p30"/>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30"/>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30"/>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30"/>
          <p:cNvSpPr txBox="1"/>
          <p:nvPr/>
        </p:nvSpPr>
        <p:spPr>
          <a:xfrm>
            <a:off x="576912" y="5088959"/>
            <a:ext cx="6509687" cy="162198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600">
                <a:solidFill>
                  <a:srgbClr val="EFD98D"/>
                </a:solidFill>
                <a:latin typeface="Calibri"/>
                <a:ea typeface="Calibri"/>
                <a:cs typeface="Calibri"/>
                <a:sym typeface="Calibri"/>
              </a:rPr>
              <a:t>Awards: </a:t>
            </a:r>
            <a:endParaRPr/>
          </a:p>
          <a:p>
            <a:pPr indent="-256032" lvl="0" marL="256032" marR="0" rtl="0" algn="l">
              <a:spcBef>
                <a:spcPts val="60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Best Couple Award</a:t>
            </a:r>
            <a:r>
              <a:rPr lang="en-US" sz="1600">
                <a:solidFill>
                  <a:srgbClr val="EFD98D"/>
                </a:solidFill>
                <a:latin typeface="Calibri"/>
                <a:ea typeface="Calibri"/>
                <a:cs typeface="Calibri"/>
                <a:sym typeface="Calibri"/>
              </a:rPr>
              <a:t> ("</a:t>
            </a:r>
            <a:r>
              <a:rPr lang="en-US" sz="1600" u="sng">
                <a:solidFill>
                  <a:schemeClr val="hlink"/>
                </a:solidFill>
                <a:latin typeface="Calibri"/>
                <a:ea typeface="Calibri"/>
                <a:cs typeface="Calibri"/>
                <a:sym typeface="Calibri"/>
                <a:hlinkClick r:id="rId3"/>
              </a:rPr>
              <a:t>Doctor Prisoner</a:t>
            </a:r>
            <a:r>
              <a:rPr lang="en-US" sz="1600">
                <a:solidFill>
                  <a:srgbClr val="EFD98D"/>
                </a:solidFill>
                <a:latin typeface="Calibri"/>
                <a:ea typeface="Calibri"/>
                <a:cs typeface="Calibri"/>
                <a:sym typeface="Calibri"/>
              </a:rPr>
              <a:t>") - </a:t>
            </a:r>
            <a:r>
              <a:rPr lang="en-US" sz="1600" u="sng">
                <a:solidFill>
                  <a:schemeClr val="hlink"/>
                </a:solidFill>
                <a:latin typeface="Calibri"/>
                <a:ea typeface="Calibri"/>
                <a:cs typeface="Calibri"/>
                <a:sym typeface="Calibri"/>
                <a:hlinkClick r:id="rId4"/>
              </a:rPr>
              <a:t>2019 KBS Drama Awards</a:t>
            </a:r>
            <a:r>
              <a:rPr lang="en-US" sz="1600">
                <a:solidFill>
                  <a:srgbClr val="EFD98D"/>
                </a:solidFill>
                <a:latin typeface="Calibri"/>
                <a:ea typeface="Calibri"/>
                <a:cs typeface="Calibri"/>
                <a:sym typeface="Calibri"/>
              </a:rPr>
              <a:t> - 2019</a:t>
            </a:r>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Best Actor</a:t>
            </a:r>
            <a:r>
              <a:rPr lang="en-US" sz="1600">
                <a:solidFill>
                  <a:srgbClr val="EFD98D"/>
                </a:solidFill>
                <a:latin typeface="Calibri"/>
                <a:ea typeface="Calibri"/>
                <a:cs typeface="Calibri"/>
                <a:sym typeface="Calibri"/>
              </a:rPr>
              <a:t> ("</a:t>
            </a:r>
            <a:r>
              <a:rPr lang="en-US" sz="1600" u="sng">
                <a:solidFill>
                  <a:schemeClr val="hlink"/>
                </a:solidFill>
                <a:latin typeface="Calibri"/>
                <a:ea typeface="Calibri"/>
                <a:cs typeface="Calibri"/>
                <a:sym typeface="Calibri"/>
                <a:hlinkClick r:id="rId5"/>
              </a:rPr>
              <a:t>Doctors</a:t>
            </a:r>
            <a:r>
              <a:rPr lang="en-US" sz="1600">
                <a:solidFill>
                  <a:srgbClr val="EFD98D"/>
                </a:solidFill>
                <a:latin typeface="Calibri"/>
                <a:ea typeface="Calibri"/>
                <a:cs typeface="Calibri"/>
                <a:sym typeface="Calibri"/>
              </a:rPr>
              <a:t>") - </a:t>
            </a:r>
            <a:r>
              <a:rPr lang="en-US" sz="1600" u="sng">
                <a:solidFill>
                  <a:schemeClr val="hlink"/>
                </a:solidFill>
                <a:latin typeface="Calibri"/>
                <a:ea typeface="Calibri"/>
                <a:cs typeface="Calibri"/>
                <a:sym typeface="Calibri"/>
                <a:hlinkClick r:id="rId6"/>
              </a:rPr>
              <a:t>2016 (9th) Korea Drama Awards</a:t>
            </a:r>
            <a:r>
              <a:rPr lang="en-US" sz="1600">
                <a:solidFill>
                  <a:srgbClr val="EFD98D"/>
                </a:solidFill>
                <a:latin typeface="Calibri"/>
                <a:ea typeface="Calibri"/>
                <a:cs typeface="Calibri"/>
                <a:sym typeface="Calibri"/>
              </a:rPr>
              <a:t> - 2016</a:t>
            </a:r>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Special Actor (medium-length drama)</a:t>
            </a:r>
            <a:r>
              <a:rPr lang="en-US" sz="1600">
                <a:solidFill>
                  <a:srgbClr val="EFD98D"/>
                </a:solidFill>
                <a:latin typeface="Calibri"/>
                <a:ea typeface="Calibri"/>
                <a:cs typeface="Calibri"/>
                <a:sym typeface="Calibri"/>
              </a:rPr>
              <a:t> ("</a:t>
            </a:r>
            <a:r>
              <a:rPr lang="en-US" sz="1600" u="sng">
                <a:solidFill>
                  <a:schemeClr val="hlink"/>
                </a:solidFill>
                <a:latin typeface="Calibri"/>
                <a:ea typeface="Calibri"/>
                <a:cs typeface="Calibri"/>
                <a:sym typeface="Calibri"/>
                <a:hlinkClick r:id="rId7"/>
              </a:rPr>
              <a:t>Heard It Through the Grapevine</a:t>
            </a:r>
            <a:r>
              <a:rPr lang="en-US" sz="1600">
                <a:solidFill>
                  <a:srgbClr val="EFD98D"/>
                </a:solidFill>
                <a:latin typeface="Calibri"/>
                <a:ea typeface="Calibri"/>
                <a:cs typeface="Calibri"/>
                <a:sym typeface="Calibri"/>
              </a:rPr>
              <a:t>") - </a:t>
            </a:r>
            <a:r>
              <a:rPr lang="en-US" sz="1600" u="sng">
                <a:solidFill>
                  <a:schemeClr val="hlink"/>
                </a:solidFill>
                <a:latin typeface="Calibri"/>
                <a:ea typeface="Calibri"/>
                <a:cs typeface="Calibri"/>
                <a:sym typeface="Calibri"/>
                <a:hlinkClick r:id="rId8"/>
              </a:rPr>
              <a:t>2015 SBS Drama Awards</a:t>
            </a:r>
            <a:r>
              <a:rPr lang="en-US" sz="1600">
                <a:solidFill>
                  <a:srgbClr val="EFD98D"/>
                </a:solidFill>
                <a:latin typeface="Calibri"/>
                <a:ea typeface="Calibri"/>
                <a:cs typeface="Calibri"/>
                <a:sym typeface="Calibri"/>
              </a:rPr>
              <a:t> - 2015</a:t>
            </a:r>
            <a:endParaRPr/>
          </a:p>
          <a:p>
            <a:pPr indent="-256032" lvl="0" marL="256032" marR="0" rtl="0" algn="l">
              <a:spcBef>
                <a:spcPts val="0"/>
              </a:spcBef>
              <a:spcAft>
                <a:spcPts val="0"/>
              </a:spcAft>
              <a:buClr>
                <a:srgbClr val="EFD98D"/>
              </a:buClr>
              <a:buSzPts val="1000"/>
              <a:buFont typeface="Noto Sans Symbols"/>
              <a:buChar char="∙"/>
            </a:pPr>
            <a:r>
              <a:rPr b="1" lang="en-US" sz="1600">
                <a:solidFill>
                  <a:srgbClr val="EFD98D"/>
                </a:solidFill>
                <a:latin typeface="Calibri"/>
                <a:ea typeface="Calibri"/>
                <a:cs typeface="Calibri"/>
                <a:sym typeface="Calibri"/>
              </a:rPr>
              <a:t>Special Actor</a:t>
            </a:r>
            <a:r>
              <a:rPr lang="en-US" sz="1600">
                <a:solidFill>
                  <a:srgbClr val="EFD98D"/>
                </a:solidFill>
                <a:latin typeface="Calibri"/>
                <a:ea typeface="Calibri"/>
                <a:cs typeface="Calibri"/>
                <a:sym typeface="Calibri"/>
              </a:rPr>
              <a:t> ("</a:t>
            </a:r>
            <a:r>
              <a:rPr lang="en-US" sz="1600" u="sng">
                <a:solidFill>
                  <a:schemeClr val="hlink"/>
                </a:solidFill>
                <a:latin typeface="Calibri"/>
                <a:ea typeface="Calibri"/>
                <a:cs typeface="Calibri"/>
                <a:sym typeface="Calibri"/>
                <a:hlinkClick r:id="rId9"/>
              </a:rPr>
              <a:t>Goddess of Marriage</a:t>
            </a:r>
            <a:r>
              <a:rPr lang="en-US" sz="1600">
                <a:solidFill>
                  <a:srgbClr val="EFD98D"/>
                </a:solidFill>
                <a:latin typeface="Calibri"/>
                <a:ea typeface="Calibri"/>
                <a:cs typeface="Calibri"/>
                <a:sym typeface="Calibri"/>
              </a:rPr>
              <a:t>") - </a:t>
            </a:r>
            <a:r>
              <a:rPr lang="en-US" sz="1600" u="sng">
                <a:solidFill>
                  <a:schemeClr val="hlink"/>
                </a:solidFill>
                <a:latin typeface="Calibri"/>
                <a:ea typeface="Calibri"/>
                <a:cs typeface="Calibri"/>
                <a:sym typeface="Calibri"/>
                <a:hlinkClick r:id="rId10"/>
              </a:rPr>
              <a:t>2013 SBS Drama Awards</a:t>
            </a:r>
            <a:r>
              <a:rPr lang="en-US" sz="1600">
                <a:solidFill>
                  <a:srgbClr val="EFD98D"/>
                </a:solidFill>
                <a:latin typeface="Calibri"/>
                <a:ea typeface="Calibri"/>
                <a:cs typeface="Calibri"/>
                <a:sym typeface="Calibri"/>
              </a:rPr>
              <a:t> - 2013</a:t>
            </a:r>
            <a:endParaRPr/>
          </a:p>
        </p:txBody>
      </p:sp>
      <p:sp>
        <p:nvSpPr>
          <p:cNvPr id="369" name="Google Shape;369;p30"/>
          <p:cNvSpPr txBox="1"/>
          <p:nvPr/>
        </p:nvSpPr>
        <p:spPr>
          <a:xfrm>
            <a:off x="576912" y="1049290"/>
            <a:ext cx="5379388"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sng" cap="none" strike="noStrike">
                <a:solidFill>
                  <a:schemeClr val="hlink"/>
                </a:solidFill>
                <a:latin typeface="Calibri"/>
                <a:ea typeface="Calibri"/>
                <a:cs typeface="Calibri"/>
                <a:sym typeface="Calibri"/>
                <a:hlinkClick r:id="rId11"/>
              </a:rPr>
              <a:t>Jang, Hyun-sung (장현성)</a:t>
            </a:r>
            <a:r>
              <a:rPr b="0" i="0" lang="en-US" sz="1800" u="sng" cap="none" strike="noStrike">
                <a:solidFill>
                  <a:schemeClr val="hlink"/>
                </a:solidFill>
                <a:latin typeface="Calibri"/>
                <a:ea typeface="Calibri"/>
                <a:cs typeface="Calibri"/>
                <a:sym typeface="Calibri"/>
                <a:hlinkClick r:id="rId12"/>
              </a:rPr>
              <a:t> Korea’s Emmy Award-winning TV and Film Star</a:t>
            </a:r>
            <a:r>
              <a:rPr b="0" i="0" lang="en-US" sz="1800" u="none" cap="none" strike="noStrike">
                <a:solidFill>
                  <a:schemeClr val="lt1"/>
                </a:solidFill>
                <a:latin typeface="Calibri"/>
                <a:ea typeface="Calibri"/>
                <a:cs typeface="Calibri"/>
                <a:sym typeface="Calibri"/>
              </a:rPr>
              <a:t> has shown sincere interest to play </a:t>
            </a:r>
            <a:r>
              <a:rPr b="1" i="1" lang="en-US" sz="1800" u="none" cap="none" strike="noStrike">
                <a:solidFill>
                  <a:schemeClr val="lt1"/>
                </a:solidFill>
                <a:latin typeface="Calibri"/>
                <a:ea typeface="Calibri"/>
                <a:cs typeface="Calibri"/>
                <a:sym typeface="Calibri"/>
              </a:rPr>
              <a:t>Gangster Victory</a:t>
            </a:r>
            <a:r>
              <a:rPr b="0" i="0" lang="en-US" sz="1800" u="none" cap="none" strike="noStrike">
                <a:solidFill>
                  <a:schemeClr val="lt1"/>
                </a:solidFill>
                <a:latin typeface="Calibri"/>
                <a:ea typeface="Calibri"/>
                <a:cs typeface="Calibri"/>
                <a:sym typeface="Calibri"/>
              </a:rPr>
              <a:t> (극정파).</a:t>
            </a:r>
            <a:r>
              <a:rPr lang="en-US" sz="1800">
                <a:solidFill>
                  <a:schemeClr val="lt1"/>
                </a:solidFill>
                <a:latin typeface="Calibri"/>
                <a:ea typeface="Calibri"/>
                <a:cs typeface="Calibri"/>
                <a:sym typeface="Calibri"/>
              </a:rPr>
              <a:t> </a:t>
            </a:r>
            <a:r>
              <a:rPr i="1" lang="en-US" sz="1800">
                <a:solidFill>
                  <a:srgbClr val="EFD98D"/>
                </a:solidFill>
                <a:latin typeface="Calibri"/>
                <a:ea typeface="Calibri"/>
                <a:cs typeface="Calibri"/>
                <a:sym typeface="Calibri"/>
              </a:rPr>
              <a:t>100+ leading credits </a:t>
            </a:r>
            <a:endParaRPr/>
          </a:p>
        </p:txBody>
      </p:sp>
      <p:sp>
        <p:nvSpPr>
          <p:cNvPr id="370" name="Google Shape;370;p30"/>
          <p:cNvSpPr txBox="1"/>
          <p:nvPr/>
        </p:nvSpPr>
        <p:spPr>
          <a:xfrm>
            <a:off x="576912" y="3414075"/>
            <a:ext cx="597580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D98D"/>
                </a:solidFill>
                <a:latin typeface="Calibri"/>
                <a:ea typeface="Calibri"/>
                <a:cs typeface="Calibri"/>
                <a:sym typeface="Calibri"/>
              </a:rPr>
              <a:t>Top Movies &amp; Series</a:t>
            </a:r>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3"/>
              </a:rPr>
              <a:t>Rebound</a:t>
            </a:r>
            <a:r>
              <a:rPr lang="en-US" sz="1600">
                <a:solidFill>
                  <a:srgbClr val="EFD98D"/>
                </a:solidFill>
                <a:latin typeface="Calibri"/>
                <a:ea typeface="Calibri"/>
                <a:cs typeface="Calibri"/>
                <a:sym typeface="Calibri"/>
              </a:rPr>
              <a:t> (2023) - basketball team coach</a:t>
            </a:r>
            <a:endParaRPr/>
          </a:p>
          <a:p>
            <a:pPr indent="-256032" lvl="0" marL="256032" marR="0" rtl="0" algn="l">
              <a:spcBef>
                <a:spcPts val="0"/>
              </a:spcBef>
              <a:spcAft>
                <a:spcPts val="0"/>
              </a:spcAft>
              <a:buClr>
                <a:srgbClr val="EFD98D"/>
              </a:buClr>
              <a:buSzPts val="1000"/>
              <a:buFont typeface="Noto Sans Symbols"/>
              <a:buChar char="∙"/>
            </a:pPr>
            <a:r>
              <a:rPr lang="en-US" sz="1600" u="sng">
                <a:solidFill>
                  <a:srgbClr val="EFD98D"/>
                </a:solidFill>
                <a:latin typeface="Calibri"/>
                <a:ea typeface="Calibri"/>
                <a:cs typeface="Calibri"/>
                <a:sym typeface="Calibri"/>
              </a:rPr>
              <a:t>Kill Me Now </a:t>
            </a:r>
            <a:r>
              <a:rPr lang="en-US" sz="1600">
                <a:solidFill>
                  <a:srgbClr val="EFD98D"/>
                </a:solidFill>
                <a:latin typeface="Calibri"/>
                <a:ea typeface="Calibri"/>
                <a:cs typeface="Calibri"/>
                <a:sym typeface="Calibri"/>
              </a:rPr>
              <a:t>(2022) – Starring as Min Seok</a:t>
            </a:r>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4"/>
              </a:rPr>
              <a:t>Money Heist: Korea </a:t>
            </a:r>
            <a:r>
              <a:rPr lang="en-US" sz="1600">
                <a:solidFill>
                  <a:srgbClr val="EFD98D"/>
                </a:solidFill>
                <a:latin typeface="Calibri"/>
                <a:ea typeface="Calibri"/>
                <a:cs typeface="Calibri"/>
                <a:sym typeface="Calibri"/>
              </a:rPr>
              <a:t>| (Netflix / 2022) </a:t>
            </a:r>
            <a:endParaRPr/>
          </a:p>
          <a:p>
            <a:pPr indent="-256032" lvl="0" marL="256032" marR="0" rtl="0" algn="l">
              <a:spcBef>
                <a:spcPts val="0"/>
              </a:spcBef>
              <a:spcAft>
                <a:spcPts val="0"/>
              </a:spcAft>
              <a:buClr>
                <a:srgbClr val="EFD98D"/>
              </a:buClr>
              <a:buSzPts val="1000"/>
              <a:buFont typeface="Noto Sans Symbols"/>
              <a:buChar char="∙"/>
            </a:pPr>
            <a:r>
              <a:rPr lang="en-US" sz="1600" u="sng">
                <a:solidFill>
                  <a:srgbClr val="EFD98D"/>
                </a:solidFill>
                <a:latin typeface="Calibri"/>
                <a:ea typeface="Calibri"/>
                <a:cs typeface="Calibri"/>
                <a:sym typeface="Calibri"/>
              </a:rPr>
              <a:t>Under the Queens Umbrella </a:t>
            </a:r>
            <a:r>
              <a:rPr lang="en-US" sz="1600">
                <a:solidFill>
                  <a:srgbClr val="EFD98D"/>
                </a:solidFill>
                <a:latin typeface="Calibri"/>
                <a:ea typeface="Calibri"/>
                <a:cs typeface="Calibri"/>
                <a:sym typeface="Calibri"/>
              </a:rPr>
              <a:t>| (Netflix / 2022) - Minister of War </a:t>
            </a:r>
            <a:endParaRPr sz="1600" u="sng">
              <a:solidFill>
                <a:srgbClr val="EFD98D"/>
              </a:solidFill>
              <a:latin typeface="Calibri"/>
              <a:ea typeface="Calibri"/>
              <a:cs typeface="Calibri"/>
              <a:sym typeface="Calibri"/>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5"/>
              </a:rPr>
              <a:t>The Advocate: A Missing Body</a:t>
            </a:r>
            <a:r>
              <a:rPr lang="en-US" sz="1600">
                <a:solidFill>
                  <a:srgbClr val="EFD98D"/>
                </a:solidFill>
                <a:latin typeface="Calibri"/>
                <a:ea typeface="Calibri"/>
                <a:cs typeface="Calibri"/>
                <a:sym typeface="Calibri"/>
              </a:rPr>
              <a:t> | (2015) - CEO Moon Ji-Hoon</a:t>
            </a:r>
            <a:endParaRPr sz="1600">
              <a:solidFill>
                <a:srgbClr val="EFD98D"/>
              </a:solidFill>
              <a:latin typeface="Calibri"/>
              <a:ea typeface="Calibri"/>
              <a:cs typeface="Calibri"/>
              <a:sym typeface="Calibri"/>
            </a:endParaRPr>
          </a:p>
        </p:txBody>
      </p:sp>
      <p:pic>
        <p:nvPicPr>
          <p:cNvPr descr="A person in a suit holding a cigarette&#10;&#10;Description automatically generated with medium confidence" id="371" name="Google Shape;371;p30"/>
          <p:cNvPicPr preferRelativeResize="0"/>
          <p:nvPr/>
        </p:nvPicPr>
        <p:blipFill rotWithShape="1">
          <a:blip r:embed="rId16">
            <a:alphaModFix/>
          </a:blip>
          <a:srcRect b="0" l="0" r="0" t="0"/>
          <a:stretch/>
        </p:blipFill>
        <p:spPr>
          <a:xfrm>
            <a:off x="8472064" y="3733586"/>
            <a:ext cx="2702273" cy="2751183"/>
          </a:xfrm>
          <a:prstGeom prst="rect">
            <a:avLst/>
          </a:prstGeom>
          <a:noFill/>
          <a:ln>
            <a:noFill/>
          </a:ln>
        </p:spPr>
      </p:pic>
      <p:pic>
        <p:nvPicPr>
          <p:cNvPr descr="A person in a suit&#10;&#10;Description automatically generated with medium confidence" id="372" name="Google Shape;372;p30"/>
          <p:cNvPicPr preferRelativeResize="0"/>
          <p:nvPr/>
        </p:nvPicPr>
        <p:blipFill rotWithShape="1">
          <a:blip r:embed="rId17">
            <a:alphaModFix/>
          </a:blip>
          <a:srcRect b="0" l="0" r="0" t="0"/>
          <a:stretch/>
        </p:blipFill>
        <p:spPr>
          <a:xfrm>
            <a:off x="7230567" y="331589"/>
            <a:ext cx="2482993" cy="28344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31"/>
          <p:cNvSpPr/>
          <p:nvPr/>
        </p:nvSpPr>
        <p:spPr>
          <a:xfrm>
            <a:off x="-1" y="0"/>
            <a:ext cx="12192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31"/>
          <p:cNvSpPr txBox="1"/>
          <p:nvPr/>
        </p:nvSpPr>
        <p:spPr>
          <a:xfrm>
            <a:off x="1017458" y="-292869"/>
            <a:ext cx="4800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0000"/>
                </a:solidFill>
                <a:latin typeface="Calibri"/>
                <a:ea typeface="Calibri"/>
                <a:cs typeface="Calibri"/>
                <a:sym typeface="Calibri"/>
              </a:rPr>
              <a:t>Gangster Polarity</a:t>
            </a:r>
            <a:endParaRPr sz="4400">
              <a:solidFill>
                <a:srgbClr val="FF0000"/>
              </a:solidFill>
              <a:latin typeface="Calibri"/>
              <a:ea typeface="Calibri"/>
              <a:cs typeface="Calibri"/>
              <a:sym typeface="Calibri"/>
            </a:endParaRPr>
          </a:p>
        </p:txBody>
      </p:sp>
      <p:cxnSp>
        <p:nvCxnSpPr>
          <p:cNvPr id="379" name="Google Shape;379;p31"/>
          <p:cNvCxnSpPr/>
          <p:nvPr/>
        </p:nvCxnSpPr>
        <p:spPr>
          <a:xfrm rot="10800000">
            <a:off x="1" y="2026340"/>
            <a:ext cx="6095999" cy="0"/>
          </a:xfrm>
          <a:prstGeom prst="straightConnector1">
            <a:avLst/>
          </a:prstGeom>
          <a:noFill/>
          <a:ln cap="flat" cmpd="sng" w="12700">
            <a:solidFill>
              <a:schemeClr val="accent2"/>
            </a:solidFill>
            <a:prstDash val="solid"/>
            <a:miter lim="800000"/>
            <a:headEnd len="sm" w="sm" type="none"/>
            <a:tailEnd len="sm" w="sm" type="none"/>
          </a:ln>
        </p:spPr>
      </p:cxnSp>
      <p:sp>
        <p:nvSpPr>
          <p:cNvPr id="380" name="Google Shape;380;p31"/>
          <p:cNvSpPr txBox="1"/>
          <p:nvPr/>
        </p:nvSpPr>
        <p:spPr>
          <a:xfrm>
            <a:off x="576913" y="2133782"/>
            <a:ext cx="5636300" cy="1315598"/>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None/>
            </a:pPr>
            <a:r>
              <a:rPr b="1" lang="en-US" sz="2000">
                <a:solidFill>
                  <a:srgbClr val="FF0000"/>
                </a:solidFill>
                <a:latin typeface="Calibri"/>
                <a:ea typeface="Calibri"/>
                <a:cs typeface="Calibri"/>
                <a:sym typeface="Calibri"/>
              </a:rPr>
              <a:t>Gangster Plarity (Kuk-seung Pah) – </a:t>
            </a:r>
            <a:r>
              <a:rPr b="0" i="0" lang="en-US" sz="2000" u="none" cap="none" strike="noStrike">
                <a:solidFill>
                  <a:schemeClr val="lt2"/>
                </a:solidFill>
                <a:latin typeface="Calibri"/>
                <a:ea typeface="Calibri"/>
                <a:cs typeface="Calibri"/>
                <a:sym typeface="Calibri"/>
              </a:rPr>
              <a:t>Bi-polar and mean. What else is there to say? He’s unpredictable. Stay out of his way because he always gets what he wants one way or another.  </a:t>
            </a:r>
            <a:endParaRPr/>
          </a:p>
        </p:txBody>
      </p:sp>
      <p:sp>
        <p:nvSpPr>
          <p:cNvPr id="381" name="Google Shape;381;p31"/>
          <p:cNvSpPr/>
          <p:nvPr/>
        </p:nvSpPr>
        <p:spPr>
          <a:xfrm>
            <a:off x="6431603" y="182859"/>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31"/>
          <p:cNvSpPr/>
          <p:nvPr/>
        </p:nvSpPr>
        <p:spPr>
          <a:xfrm>
            <a:off x="7825071" y="3543213"/>
            <a:ext cx="3996261" cy="317749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31"/>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31"/>
          <p:cNvSpPr txBox="1"/>
          <p:nvPr/>
        </p:nvSpPr>
        <p:spPr>
          <a:xfrm>
            <a:off x="576912" y="1049290"/>
            <a:ext cx="5379388"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FFC000"/>
                </a:solidFill>
                <a:latin typeface="Calibri"/>
                <a:ea typeface="Calibri"/>
                <a:cs typeface="Calibri"/>
                <a:sym typeface="Calibri"/>
              </a:rPr>
              <a:t>Kim</a:t>
            </a:r>
            <a:r>
              <a:rPr b="1" i="0" lang="en-US" sz="1800" u="sng" cap="none" strike="noStrike">
                <a:solidFill>
                  <a:schemeClr val="hlink"/>
                </a:solidFill>
                <a:latin typeface="Calibri"/>
                <a:ea typeface="Calibri"/>
                <a:cs typeface="Calibri"/>
                <a:sym typeface="Calibri"/>
                <a:hlinkClick r:id="rId3"/>
              </a:rPr>
              <a:t>, Jin-Su (김</a:t>
            </a:r>
            <a:r>
              <a:rPr b="1" lang="en-US" sz="1800" u="sng">
                <a:solidFill>
                  <a:schemeClr val="hlink"/>
                </a:solidFill>
                <a:latin typeface="Calibri"/>
                <a:ea typeface="Calibri"/>
                <a:cs typeface="Calibri"/>
                <a:sym typeface="Calibri"/>
                <a:hlinkClick r:id="rId4"/>
              </a:rPr>
              <a:t>진수)</a:t>
            </a:r>
            <a:r>
              <a:rPr b="0" i="0" lang="en-US" sz="1800" u="sng" cap="none" strike="noStrike">
                <a:solidFill>
                  <a:schemeClr val="hlink"/>
                </a:solidFill>
                <a:latin typeface="Calibri"/>
                <a:ea typeface="Calibri"/>
                <a:cs typeface="Calibri"/>
                <a:sym typeface="Calibri"/>
                <a:hlinkClick r:id="rId5"/>
              </a:rPr>
              <a:t> TV and Film Star</a:t>
            </a:r>
            <a:r>
              <a:rPr b="0" i="0" lang="en-US" sz="1800" u="none" cap="none" strike="noStrike">
                <a:solidFill>
                  <a:schemeClr val="lt1"/>
                </a:solidFill>
                <a:latin typeface="Calibri"/>
                <a:ea typeface="Calibri"/>
                <a:cs typeface="Calibri"/>
                <a:sym typeface="Calibri"/>
              </a:rPr>
              <a:t> has shown sincere interest to play </a:t>
            </a:r>
            <a:r>
              <a:rPr b="1" i="1" lang="en-US" sz="1800" u="none" cap="none" strike="noStrike">
                <a:solidFill>
                  <a:schemeClr val="lt1"/>
                </a:solidFill>
                <a:latin typeface="Calibri"/>
                <a:ea typeface="Calibri"/>
                <a:cs typeface="Calibri"/>
                <a:sym typeface="Calibri"/>
              </a:rPr>
              <a:t>Gangster Polarity</a:t>
            </a:r>
            <a:r>
              <a:rPr b="0" i="0" lang="en-US" sz="1800" u="none" cap="none" strike="noStrike">
                <a:solidFill>
                  <a:schemeClr val="lt1"/>
                </a:solidFill>
                <a:latin typeface="Calibri"/>
                <a:ea typeface="Calibri"/>
                <a:cs typeface="Calibri"/>
                <a:sym typeface="Calibri"/>
              </a:rPr>
              <a:t> (극성파).</a:t>
            </a:r>
            <a:r>
              <a:rPr lang="en-US" sz="1800">
                <a:solidFill>
                  <a:schemeClr val="lt1"/>
                </a:solidFill>
                <a:latin typeface="Calibri"/>
                <a:ea typeface="Calibri"/>
                <a:cs typeface="Calibri"/>
                <a:sym typeface="Calibri"/>
              </a:rPr>
              <a:t> </a:t>
            </a:r>
            <a:endParaRPr/>
          </a:p>
          <a:p>
            <a:pPr indent="0" lvl="0" marL="0" marR="0" rtl="0" algn="just">
              <a:spcBef>
                <a:spcPts val="0"/>
              </a:spcBef>
              <a:spcAft>
                <a:spcPts val="0"/>
              </a:spcAft>
              <a:buNone/>
            </a:pPr>
            <a:r>
              <a:rPr i="1" lang="en-US" sz="1800">
                <a:solidFill>
                  <a:srgbClr val="EFD98D"/>
                </a:solidFill>
                <a:latin typeface="Calibri"/>
                <a:ea typeface="Calibri"/>
                <a:cs typeface="Calibri"/>
                <a:sym typeface="Calibri"/>
              </a:rPr>
              <a:t>60+ leading credits </a:t>
            </a:r>
            <a:endParaRPr/>
          </a:p>
        </p:txBody>
      </p:sp>
      <p:sp>
        <p:nvSpPr>
          <p:cNvPr id="385" name="Google Shape;385;p31"/>
          <p:cNvSpPr txBox="1"/>
          <p:nvPr/>
        </p:nvSpPr>
        <p:spPr>
          <a:xfrm>
            <a:off x="576912" y="3556821"/>
            <a:ext cx="5975801"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EFD98D"/>
                </a:solidFill>
                <a:latin typeface="Calibri"/>
                <a:ea typeface="Calibri"/>
                <a:cs typeface="Calibri"/>
                <a:sym typeface="Calibri"/>
              </a:rPr>
              <a:t>Top Movies &amp; Series</a:t>
            </a:r>
            <a:endParaRPr/>
          </a:p>
          <a:p>
            <a:pPr indent="-256032" lvl="0" marL="256032"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6"/>
              </a:rPr>
              <a:t>Rebound</a:t>
            </a:r>
            <a:r>
              <a:rPr lang="en-US" sz="1600">
                <a:solidFill>
                  <a:srgbClr val="EFD98D"/>
                </a:solidFill>
                <a:latin typeface="Calibri"/>
                <a:ea typeface="Calibri"/>
                <a:cs typeface="Calibri"/>
                <a:sym typeface="Calibri"/>
              </a:rPr>
              <a:t> (2023) – Vice Principal</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7"/>
              </a:rPr>
              <a:t>The Eldest</a:t>
            </a:r>
            <a:r>
              <a:rPr lang="en-US" sz="1600">
                <a:solidFill>
                  <a:srgbClr val="EFD98D"/>
                </a:solidFill>
                <a:latin typeface="Calibri"/>
                <a:ea typeface="Calibri"/>
                <a:cs typeface="Calibri"/>
                <a:sym typeface="Calibri"/>
              </a:rPr>
              <a:t> | Madi (JTBC / 2013-2014) </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8"/>
              </a:rPr>
              <a:t>Can We Get Married?</a:t>
            </a:r>
            <a:r>
              <a:rPr lang="en-US" sz="1600">
                <a:solidFill>
                  <a:srgbClr val="EFD98D"/>
                </a:solidFill>
                <a:latin typeface="Calibri"/>
                <a:ea typeface="Calibri"/>
                <a:cs typeface="Calibri"/>
                <a:sym typeface="Calibri"/>
              </a:rPr>
              <a:t> | (JTBC / 2012-2013) </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9"/>
              </a:rPr>
              <a:t>Sin of a Family</a:t>
            </a:r>
            <a:r>
              <a:rPr lang="en-US" sz="1600">
                <a:solidFill>
                  <a:srgbClr val="EFD98D"/>
                </a:solidFill>
                <a:latin typeface="Calibri"/>
                <a:ea typeface="Calibri"/>
                <a:cs typeface="Calibri"/>
                <a:sym typeface="Calibri"/>
              </a:rPr>
              <a:t> | (2011) </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0"/>
              </a:rPr>
              <a:t>Be My Guest</a:t>
            </a:r>
            <a:r>
              <a:rPr lang="en-US" sz="1600">
                <a:solidFill>
                  <a:srgbClr val="EFD98D"/>
                </a:solidFill>
                <a:latin typeface="Calibri"/>
                <a:ea typeface="Calibri"/>
                <a:cs typeface="Calibri"/>
                <a:sym typeface="Calibri"/>
              </a:rPr>
              <a:t> | Jukireo Kapnida (2011) - P.D. Oh (uncle)</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1"/>
              </a:rPr>
              <a:t>Smile Again</a:t>
            </a:r>
            <a:r>
              <a:rPr lang="en-US" sz="1600">
                <a:solidFill>
                  <a:srgbClr val="EFD98D"/>
                </a:solidFill>
                <a:latin typeface="Calibri"/>
                <a:ea typeface="Calibri"/>
                <a:cs typeface="Calibri"/>
                <a:sym typeface="Calibri"/>
              </a:rPr>
              <a:t> | Useora Donghaeya (KBS / 2010-2011) - Bang Ki-Nam</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2"/>
              </a:rPr>
              <a:t>Loving You a Thousand Times</a:t>
            </a:r>
            <a:r>
              <a:rPr lang="en-US" sz="1600">
                <a:solidFill>
                  <a:srgbClr val="EFD98D"/>
                </a:solidFill>
                <a:latin typeface="Calibri"/>
                <a:ea typeface="Calibri"/>
                <a:cs typeface="Calibri"/>
                <a:sym typeface="Calibri"/>
              </a:rPr>
              <a:t> | (SBS / 2009-2010) - P.D. Bong</a:t>
            </a:r>
            <a:endParaRPr/>
          </a:p>
          <a:p>
            <a:pPr indent="-342900" lvl="0" marL="342900" marR="0" rtl="0" algn="l">
              <a:spcBef>
                <a:spcPts val="0"/>
              </a:spcBef>
              <a:spcAft>
                <a:spcPts val="0"/>
              </a:spcAft>
              <a:buClr>
                <a:srgbClr val="EFD98D"/>
              </a:buClr>
              <a:buSzPts val="1000"/>
              <a:buFont typeface="Noto Sans Symbols"/>
              <a:buChar char="∙"/>
            </a:pPr>
            <a:r>
              <a:rPr lang="en-US" sz="1600" u="sng">
                <a:solidFill>
                  <a:schemeClr val="hlink"/>
                </a:solidFill>
                <a:latin typeface="Calibri"/>
                <a:ea typeface="Calibri"/>
                <a:cs typeface="Calibri"/>
                <a:sym typeface="Calibri"/>
                <a:hlinkClick r:id="rId13"/>
              </a:rPr>
              <a:t>Love and Obsession</a:t>
            </a:r>
            <a:r>
              <a:rPr lang="en-US" sz="1600">
                <a:solidFill>
                  <a:srgbClr val="EFD98D"/>
                </a:solidFill>
                <a:latin typeface="Calibri"/>
                <a:ea typeface="Calibri"/>
                <a:cs typeface="Calibri"/>
                <a:sym typeface="Calibri"/>
              </a:rPr>
              <a:t> | Jang-hwa Hong-ryeon (KBS2 / 2009) - Maeng Hyung-Kyu</a:t>
            </a:r>
            <a:endParaRPr/>
          </a:p>
        </p:txBody>
      </p:sp>
      <p:pic>
        <p:nvPicPr>
          <p:cNvPr id="386" name="Google Shape;386;p31"/>
          <p:cNvPicPr preferRelativeResize="0"/>
          <p:nvPr/>
        </p:nvPicPr>
        <p:blipFill rotWithShape="1">
          <a:blip r:embed="rId14">
            <a:alphaModFix/>
          </a:blip>
          <a:srcRect b="43700" l="0" r="0" t="0"/>
          <a:stretch/>
        </p:blipFill>
        <p:spPr>
          <a:xfrm>
            <a:off x="7060673" y="538437"/>
            <a:ext cx="2738120" cy="2466340"/>
          </a:xfrm>
          <a:prstGeom prst="rect">
            <a:avLst/>
          </a:prstGeom>
          <a:noFill/>
          <a:ln>
            <a:noFill/>
          </a:ln>
        </p:spPr>
      </p:pic>
      <p:pic>
        <p:nvPicPr>
          <p:cNvPr id="387" name="Google Shape;387;p31"/>
          <p:cNvPicPr preferRelativeResize="0"/>
          <p:nvPr/>
        </p:nvPicPr>
        <p:blipFill rotWithShape="1">
          <a:blip r:embed="rId15">
            <a:alphaModFix/>
          </a:blip>
          <a:srcRect b="0" l="0" r="0" t="0"/>
          <a:stretch/>
        </p:blipFill>
        <p:spPr>
          <a:xfrm>
            <a:off x="8688761" y="3749612"/>
            <a:ext cx="2226031" cy="27983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